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303" r:id="rId5"/>
    <p:sldId id="304" r:id="rId6"/>
    <p:sldId id="306" r:id="rId7"/>
    <p:sldId id="305" r:id="rId8"/>
    <p:sldId id="307" r:id="rId9"/>
    <p:sldId id="309" r:id="rId10"/>
    <p:sldId id="311" r:id="rId11"/>
    <p:sldId id="310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21" r:id="rId21"/>
    <p:sldId id="325" r:id="rId22"/>
    <p:sldId id="326" r:id="rId23"/>
    <p:sldId id="327" r:id="rId24"/>
    <p:sldId id="328" r:id="rId25"/>
    <p:sldId id="329" r:id="rId26"/>
    <p:sldId id="330" r:id="rId27"/>
    <p:sldId id="331" r:id="rId28"/>
    <p:sldId id="336" r:id="rId29"/>
    <p:sldId id="333" r:id="rId30"/>
    <p:sldId id="320" r:id="rId31"/>
    <p:sldId id="332" r:id="rId32"/>
    <p:sldId id="334" r:id="rId33"/>
    <p:sldId id="335" r:id="rId34"/>
    <p:sldId id="322" r:id="rId35"/>
    <p:sldId id="324" r:id="rId36"/>
    <p:sldId id="302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8926"/>
    <a:srgbClr val="699840"/>
    <a:srgbClr val="508627"/>
    <a:srgbClr val="90C226"/>
    <a:srgbClr val="A1CB46"/>
    <a:srgbClr val="2C3C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28FBD9-3F4A-433B-B7F5-CF122A97D454}" v="8" dt="2019-03-27T16:53:27.3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0" autoAdjust="0"/>
    <p:restoredTop sz="94660"/>
  </p:normalViewPr>
  <p:slideViewPr>
    <p:cSldViewPr snapToGrid="0">
      <p:cViewPr>
        <p:scale>
          <a:sx n="105" d="100"/>
          <a:sy n="105" d="100"/>
        </p:scale>
        <p:origin x="1076" y="1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an Burlingame" userId="c4feaaa9befe0e64" providerId="LiveId" clId="{1A924079-6AF7-43BB-851A-D1FB1450456E}"/>
    <pc:docChg chg="custSel addSld delSld modSld sldOrd">
      <pc:chgData name="Bryan Burlingame" userId="c4feaaa9befe0e64" providerId="LiveId" clId="{1A924079-6AF7-43BB-851A-D1FB1450456E}" dt="2019-03-27T16:51:50.546" v="447" actId="20577"/>
      <pc:docMkLst>
        <pc:docMk/>
      </pc:docMkLst>
      <pc:sldChg chg="modSp">
        <pc:chgData name="Bryan Burlingame" userId="c4feaaa9befe0e64" providerId="LiveId" clId="{1A924079-6AF7-43BB-851A-D1FB1450456E}" dt="2019-03-27T15:21:13.100" v="29" actId="20577"/>
        <pc:sldMkLst>
          <pc:docMk/>
          <pc:sldMk cId="2749613665" sldId="256"/>
        </pc:sldMkLst>
        <pc:spChg chg="mod">
          <ac:chgData name="Bryan Burlingame" userId="c4feaaa9befe0e64" providerId="LiveId" clId="{1A924079-6AF7-43BB-851A-D1FB1450456E}" dt="2019-03-27T15:20:59.935" v="17" actId="20577"/>
          <ac:spMkLst>
            <pc:docMk/>
            <pc:sldMk cId="2749613665" sldId="256"/>
            <ac:spMk id="2" creationId="{47F495F4-F346-4557-A6EB-0F02D415AD1D}"/>
          </ac:spMkLst>
        </pc:spChg>
        <pc:spChg chg="mod">
          <ac:chgData name="Bryan Burlingame" userId="c4feaaa9befe0e64" providerId="LiveId" clId="{1A924079-6AF7-43BB-851A-D1FB1450456E}" dt="2019-03-27T15:21:13.100" v="29" actId="20577"/>
          <ac:spMkLst>
            <pc:docMk/>
            <pc:sldMk cId="2749613665" sldId="256"/>
            <ac:spMk id="3" creationId="{95E844BD-49C2-4C5A-AB5F-4BDC7D401785}"/>
          </ac:spMkLst>
        </pc:spChg>
      </pc:sldChg>
      <pc:sldChg chg="modSp">
        <pc:chgData name="Bryan Burlingame" userId="c4feaaa9befe0e64" providerId="LiveId" clId="{1A924079-6AF7-43BB-851A-D1FB1450456E}" dt="2019-03-27T15:22:50.720" v="59" actId="20577"/>
        <pc:sldMkLst>
          <pc:docMk/>
          <pc:sldMk cId="3013765126" sldId="257"/>
        </pc:sldMkLst>
        <pc:spChg chg="mod">
          <ac:chgData name="Bryan Burlingame" userId="c4feaaa9befe0e64" providerId="LiveId" clId="{1A924079-6AF7-43BB-851A-D1FB1450456E}" dt="2019-03-27T15:22:50.720" v="59" actId="20577"/>
          <ac:spMkLst>
            <pc:docMk/>
            <pc:sldMk cId="3013765126" sldId="257"/>
            <ac:spMk id="3" creationId="{8DD63AFE-6D0D-499E-A6BB-500A0A1B4DBF}"/>
          </ac:spMkLst>
        </pc:spChg>
      </pc:sldChg>
      <pc:sldChg chg="modSp">
        <pc:chgData name="Bryan Burlingame" userId="c4feaaa9befe0e64" providerId="LiveId" clId="{1A924079-6AF7-43BB-851A-D1FB1450456E}" dt="2019-03-27T15:23:33.449" v="217" actId="20577"/>
        <pc:sldMkLst>
          <pc:docMk/>
          <pc:sldMk cId="488241190" sldId="258"/>
        </pc:sldMkLst>
        <pc:spChg chg="mod">
          <ac:chgData name="Bryan Burlingame" userId="c4feaaa9befe0e64" providerId="LiveId" clId="{1A924079-6AF7-43BB-851A-D1FB1450456E}" dt="2019-03-27T15:23:33.449" v="217" actId="20577"/>
          <ac:spMkLst>
            <pc:docMk/>
            <pc:sldMk cId="488241190" sldId="258"/>
            <ac:spMk id="3" creationId="{375EF82B-9084-4430-8B47-236EA713A55C}"/>
          </ac:spMkLst>
        </pc:spChg>
      </pc:sldChg>
      <pc:sldChg chg="del">
        <pc:chgData name="Bryan Burlingame" userId="c4feaaa9befe0e64" providerId="LiveId" clId="{1A924079-6AF7-43BB-851A-D1FB1450456E}" dt="2019-03-27T15:29:00.267" v="231" actId="2696"/>
        <pc:sldMkLst>
          <pc:docMk/>
          <pc:sldMk cId="629790127" sldId="320"/>
        </pc:sldMkLst>
      </pc:sldChg>
      <pc:sldChg chg="modSp add">
        <pc:chgData name="Bryan Burlingame" userId="c4feaaa9befe0e64" providerId="LiveId" clId="{1A924079-6AF7-43BB-851A-D1FB1450456E}" dt="2019-03-27T15:29:35.606" v="256" actId="20577"/>
        <pc:sldMkLst>
          <pc:docMk/>
          <pc:sldMk cId="3445198433" sldId="320"/>
        </pc:sldMkLst>
        <pc:spChg chg="mod">
          <ac:chgData name="Bryan Burlingame" userId="c4feaaa9befe0e64" providerId="LiveId" clId="{1A924079-6AF7-43BB-851A-D1FB1450456E}" dt="2019-03-27T15:29:35.606" v="256" actId="20577"/>
          <ac:spMkLst>
            <pc:docMk/>
            <pc:sldMk cId="3445198433" sldId="320"/>
            <ac:spMk id="3" creationId="{3A89C7B9-7138-4B17-83D1-B5135DADDB79}"/>
          </ac:spMkLst>
        </pc:spChg>
      </pc:sldChg>
      <pc:sldChg chg="addSp delSp modSp delDesignElem">
        <pc:chgData name="Bryan Burlingame" userId="c4feaaa9befe0e64" providerId="LiveId" clId="{1A924079-6AF7-43BB-851A-D1FB1450456E}" dt="2019-03-27T16:51:38.417" v="429" actId="20577"/>
        <pc:sldMkLst>
          <pc:docMk/>
          <pc:sldMk cId="983219941" sldId="322"/>
        </pc:sldMkLst>
        <pc:spChg chg="mod">
          <ac:chgData name="Bryan Burlingame" userId="c4feaaa9befe0e64" providerId="LiveId" clId="{1A924079-6AF7-43BB-851A-D1FB1450456E}" dt="2019-03-27T16:51:24.234" v="387" actId="20577"/>
          <ac:spMkLst>
            <pc:docMk/>
            <pc:sldMk cId="983219941" sldId="322"/>
            <ac:spMk id="2" creationId="{0D7DBCC1-4D4A-43C0-B1B3-FA6DA1108C87}"/>
          </ac:spMkLst>
        </pc:spChg>
        <pc:spChg chg="mod">
          <ac:chgData name="Bryan Burlingame" userId="c4feaaa9befe0e64" providerId="LiveId" clId="{1A924079-6AF7-43BB-851A-D1FB1450456E}" dt="2019-03-27T16:51:38.417" v="429" actId="20577"/>
          <ac:spMkLst>
            <pc:docMk/>
            <pc:sldMk cId="983219941" sldId="322"/>
            <ac:spMk id="3" creationId="{C5730CF4-C375-4F19-8577-7D097827AC64}"/>
          </ac:spMkLst>
        </pc:spChg>
        <pc:spChg chg="add del">
          <ac:chgData name="Bryan Burlingame" userId="c4feaaa9befe0e64" providerId="LiveId" clId="{1A924079-6AF7-43BB-851A-D1FB1450456E}" dt="2019-03-27T15:26:09.429" v="226"/>
          <ac:spMkLst>
            <pc:docMk/>
            <pc:sldMk cId="983219941" sldId="322"/>
            <ac:spMk id="9" creationId="{9F4444CE-BC8D-4D61-B303-4C05614E62AB}"/>
          </ac:spMkLst>
        </pc:spChg>
        <pc:spChg chg="add del">
          <ac:chgData name="Bryan Burlingame" userId="c4feaaa9befe0e64" providerId="LiveId" clId="{1A924079-6AF7-43BB-851A-D1FB1450456E}" dt="2019-03-27T15:26:09.429" v="226"/>
          <ac:spMkLst>
            <pc:docMk/>
            <pc:sldMk cId="983219941" sldId="322"/>
            <ac:spMk id="11" creationId="{62423CA5-E2E1-4789-B759-9906C1C94063}"/>
          </ac:spMkLst>
        </pc:spChg>
        <pc:spChg chg="add del">
          <ac:chgData name="Bryan Burlingame" userId="c4feaaa9befe0e64" providerId="LiveId" clId="{1A924079-6AF7-43BB-851A-D1FB1450456E}" dt="2019-03-27T15:26:09.429" v="226"/>
          <ac:spMkLst>
            <pc:docMk/>
            <pc:sldMk cId="983219941" sldId="322"/>
            <ac:spMk id="13" creationId="{73772B81-181F-48B7-8826-4D9686D15DF5}"/>
          </ac:spMkLst>
        </pc:spChg>
        <pc:spChg chg="add del">
          <ac:chgData name="Bryan Burlingame" userId="c4feaaa9befe0e64" providerId="LiveId" clId="{1A924079-6AF7-43BB-851A-D1FB1450456E}" dt="2019-03-27T15:26:09.429" v="226"/>
          <ac:spMkLst>
            <pc:docMk/>
            <pc:sldMk cId="983219941" sldId="322"/>
            <ac:spMk id="15" creationId="{B2205F6E-03C6-4E92-877C-E2482F6599AA}"/>
          </ac:spMkLst>
        </pc:spChg>
      </pc:sldChg>
      <pc:sldChg chg="addSp delSp modSp delDesignElem">
        <pc:chgData name="Bryan Burlingame" userId="c4feaaa9befe0e64" providerId="LiveId" clId="{1A924079-6AF7-43BB-851A-D1FB1450456E}" dt="2019-03-27T16:51:50.546" v="447" actId="20577"/>
        <pc:sldMkLst>
          <pc:docMk/>
          <pc:sldMk cId="2493124665" sldId="324"/>
        </pc:sldMkLst>
        <pc:spChg chg="mod">
          <ac:chgData name="Bryan Burlingame" userId="c4feaaa9befe0e64" providerId="LiveId" clId="{1A924079-6AF7-43BB-851A-D1FB1450456E}" dt="2019-03-27T16:51:06.592" v="375" actId="20577"/>
          <ac:spMkLst>
            <pc:docMk/>
            <pc:sldMk cId="2493124665" sldId="324"/>
            <ac:spMk id="2" creationId="{0D7DBCC1-4D4A-43C0-B1B3-FA6DA1108C87}"/>
          </ac:spMkLst>
        </pc:spChg>
        <pc:spChg chg="mod">
          <ac:chgData name="Bryan Burlingame" userId="c4feaaa9befe0e64" providerId="LiveId" clId="{1A924079-6AF7-43BB-851A-D1FB1450456E}" dt="2019-03-27T16:51:50.546" v="447" actId="20577"/>
          <ac:spMkLst>
            <pc:docMk/>
            <pc:sldMk cId="2493124665" sldId="324"/>
            <ac:spMk id="3" creationId="{C5730CF4-C375-4F19-8577-7D097827AC64}"/>
          </ac:spMkLst>
        </pc:spChg>
        <pc:spChg chg="add del">
          <ac:chgData name="Bryan Burlingame" userId="c4feaaa9befe0e64" providerId="LiveId" clId="{1A924079-6AF7-43BB-851A-D1FB1450456E}" dt="2019-03-27T15:26:09.429" v="226"/>
          <ac:spMkLst>
            <pc:docMk/>
            <pc:sldMk cId="2493124665" sldId="324"/>
            <ac:spMk id="9" creationId="{9F4444CE-BC8D-4D61-B303-4C05614E62AB}"/>
          </ac:spMkLst>
        </pc:spChg>
        <pc:spChg chg="add del">
          <ac:chgData name="Bryan Burlingame" userId="c4feaaa9befe0e64" providerId="LiveId" clId="{1A924079-6AF7-43BB-851A-D1FB1450456E}" dt="2019-03-27T15:26:09.429" v="226"/>
          <ac:spMkLst>
            <pc:docMk/>
            <pc:sldMk cId="2493124665" sldId="324"/>
            <ac:spMk id="11" creationId="{62423CA5-E2E1-4789-B759-9906C1C94063}"/>
          </ac:spMkLst>
        </pc:spChg>
        <pc:spChg chg="add del">
          <ac:chgData name="Bryan Burlingame" userId="c4feaaa9befe0e64" providerId="LiveId" clId="{1A924079-6AF7-43BB-851A-D1FB1450456E}" dt="2019-03-27T15:26:09.429" v="226"/>
          <ac:spMkLst>
            <pc:docMk/>
            <pc:sldMk cId="2493124665" sldId="324"/>
            <ac:spMk id="13" creationId="{73772B81-181F-48B7-8826-4D9686D15DF5}"/>
          </ac:spMkLst>
        </pc:spChg>
        <pc:spChg chg="add del">
          <ac:chgData name="Bryan Burlingame" userId="c4feaaa9befe0e64" providerId="LiveId" clId="{1A924079-6AF7-43BB-851A-D1FB1450456E}" dt="2019-03-27T15:26:09.429" v="226"/>
          <ac:spMkLst>
            <pc:docMk/>
            <pc:sldMk cId="2493124665" sldId="324"/>
            <ac:spMk id="15" creationId="{B2205F6E-03C6-4E92-877C-E2482F6599AA}"/>
          </ac:spMkLst>
        </pc:spChg>
      </pc:sldChg>
      <pc:sldChg chg="add">
        <pc:chgData name="Bryan Burlingame" userId="c4feaaa9befe0e64" providerId="LiveId" clId="{1A924079-6AF7-43BB-851A-D1FB1450456E}" dt="2019-03-27T15:25:20.608" v="222"/>
        <pc:sldMkLst>
          <pc:docMk/>
          <pc:sldMk cId="658576804" sldId="325"/>
        </pc:sldMkLst>
      </pc:sldChg>
      <pc:sldChg chg="delSp add del setBg delDesignElem">
        <pc:chgData name="Bryan Burlingame" userId="c4feaaa9befe0e64" providerId="LiveId" clId="{1A924079-6AF7-43BB-851A-D1FB1450456E}" dt="2019-03-27T15:26:53.136" v="227" actId="2696"/>
        <pc:sldMkLst>
          <pc:docMk/>
          <pc:sldMk cId="2277920421" sldId="326"/>
        </pc:sldMkLst>
        <pc:spChg chg="del">
          <ac:chgData name="Bryan Burlingame" userId="c4feaaa9befe0e64" providerId="LiveId" clId="{1A924079-6AF7-43BB-851A-D1FB1450456E}" dt="2019-03-27T15:25:20.608" v="222"/>
          <ac:spMkLst>
            <pc:docMk/>
            <pc:sldMk cId="2277920421" sldId="326"/>
            <ac:spMk id="9" creationId="{9F4444CE-BC8D-4D61-B303-4C05614E62AB}"/>
          </ac:spMkLst>
        </pc:spChg>
        <pc:spChg chg="del">
          <ac:chgData name="Bryan Burlingame" userId="c4feaaa9befe0e64" providerId="LiveId" clId="{1A924079-6AF7-43BB-851A-D1FB1450456E}" dt="2019-03-27T15:25:20.608" v="222"/>
          <ac:spMkLst>
            <pc:docMk/>
            <pc:sldMk cId="2277920421" sldId="326"/>
            <ac:spMk id="11" creationId="{62423CA5-E2E1-4789-B759-9906C1C94063}"/>
          </ac:spMkLst>
        </pc:spChg>
        <pc:spChg chg="del">
          <ac:chgData name="Bryan Burlingame" userId="c4feaaa9befe0e64" providerId="LiveId" clId="{1A924079-6AF7-43BB-851A-D1FB1450456E}" dt="2019-03-27T15:25:20.608" v="222"/>
          <ac:spMkLst>
            <pc:docMk/>
            <pc:sldMk cId="2277920421" sldId="326"/>
            <ac:spMk id="13" creationId="{73772B81-181F-48B7-8826-4D9686D15DF5}"/>
          </ac:spMkLst>
        </pc:spChg>
        <pc:spChg chg="del">
          <ac:chgData name="Bryan Burlingame" userId="c4feaaa9befe0e64" providerId="LiveId" clId="{1A924079-6AF7-43BB-851A-D1FB1450456E}" dt="2019-03-27T15:25:20.608" v="222"/>
          <ac:spMkLst>
            <pc:docMk/>
            <pc:sldMk cId="2277920421" sldId="326"/>
            <ac:spMk id="15" creationId="{B2205F6E-03C6-4E92-877C-E2482F6599AA}"/>
          </ac:spMkLst>
        </pc:spChg>
      </pc:sldChg>
      <pc:sldChg chg="delSp add del setBg delDesignElem">
        <pc:chgData name="Bryan Burlingame" userId="c4feaaa9befe0e64" providerId="LiveId" clId="{1A924079-6AF7-43BB-851A-D1FB1450456E}" dt="2019-03-27T15:26:53.166" v="228" actId="2696"/>
        <pc:sldMkLst>
          <pc:docMk/>
          <pc:sldMk cId="1790148958" sldId="327"/>
        </pc:sldMkLst>
        <pc:spChg chg="del">
          <ac:chgData name="Bryan Burlingame" userId="c4feaaa9befe0e64" providerId="LiveId" clId="{1A924079-6AF7-43BB-851A-D1FB1450456E}" dt="2019-03-27T15:25:20.608" v="222"/>
          <ac:spMkLst>
            <pc:docMk/>
            <pc:sldMk cId="1790148958" sldId="327"/>
            <ac:spMk id="9" creationId="{9F4444CE-BC8D-4D61-B303-4C05614E62AB}"/>
          </ac:spMkLst>
        </pc:spChg>
        <pc:spChg chg="del">
          <ac:chgData name="Bryan Burlingame" userId="c4feaaa9befe0e64" providerId="LiveId" clId="{1A924079-6AF7-43BB-851A-D1FB1450456E}" dt="2019-03-27T15:25:20.608" v="222"/>
          <ac:spMkLst>
            <pc:docMk/>
            <pc:sldMk cId="1790148958" sldId="327"/>
            <ac:spMk id="11" creationId="{62423CA5-E2E1-4789-B759-9906C1C94063}"/>
          </ac:spMkLst>
        </pc:spChg>
        <pc:spChg chg="del">
          <ac:chgData name="Bryan Burlingame" userId="c4feaaa9befe0e64" providerId="LiveId" clId="{1A924079-6AF7-43BB-851A-D1FB1450456E}" dt="2019-03-27T15:25:20.608" v="222"/>
          <ac:spMkLst>
            <pc:docMk/>
            <pc:sldMk cId="1790148958" sldId="327"/>
            <ac:spMk id="13" creationId="{73772B81-181F-48B7-8826-4D9686D15DF5}"/>
          </ac:spMkLst>
        </pc:spChg>
        <pc:spChg chg="del">
          <ac:chgData name="Bryan Burlingame" userId="c4feaaa9befe0e64" providerId="LiveId" clId="{1A924079-6AF7-43BB-851A-D1FB1450456E}" dt="2019-03-27T15:25:20.608" v="222"/>
          <ac:spMkLst>
            <pc:docMk/>
            <pc:sldMk cId="1790148958" sldId="327"/>
            <ac:spMk id="15" creationId="{B2205F6E-03C6-4E92-877C-E2482F6599AA}"/>
          </ac:spMkLst>
        </pc:spChg>
      </pc:sldChg>
      <pc:sldChg chg="delSp add del setBg delDesignElem">
        <pc:chgData name="Bryan Burlingame" userId="c4feaaa9befe0e64" providerId="LiveId" clId="{1A924079-6AF7-43BB-851A-D1FB1450456E}" dt="2019-03-27T15:26:53.202" v="229" actId="2696"/>
        <pc:sldMkLst>
          <pc:docMk/>
          <pc:sldMk cId="332007555" sldId="328"/>
        </pc:sldMkLst>
        <pc:spChg chg="del">
          <ac:chgData name="Bryan Burlingame" userId="c4feaaa9befe0e64" providerId="LiveId" clId="{1A924079-6AF7-43BB-851A-D1FB1450456E}" dt="2019-03-27T15:25:20.608" v="222"/>
          <ac:spMkLst>
            <pc:docMk/>
            <pc:sldMk cId="332007555" sldId="328"/>
            <ac:spMk id="9" creationId="{9F4444CE-BC8D-4D61-B303-4C05614E62AB}"/>
          </ac:spMkLst>
        </pc:spChg>
        <pc:spChg chg="del">
          <ac:chgData name="Bryan Burlingame" userId="c4feaaa9befe0e64" providerId="LiveId" clId="{1A924079-6AF7-43BB-851A-D1FB1450456E}" dt="2019-03-27T15:25:20.608" v="222"/>
          <ac:spMkLst>
            <pc:docMk/>
            <pc:sldMk cId="332007555" sldId="328"/>
            <ac:spMk id="11" creationId="{62423CA5-E2E1-4789-B759-9906C1C94063}"/>
          </ac:spMkLst>
        </pc:spChg>
        <pc:spChg chg="del">
          <ac:chgData name="Bryan Burlingame" userId="c4feaaa9befe0e64" providerId="LiveId" clId="{1A924079-6AF7-43BB-851A-D1FB1450456E}" dt="2019-03-27T15:25:20.608" v="222"/>
          <ac:spMkLst>
            <pc:docMk/>
            <pc:sldMk cId="332007555" sldId="328"/>
            <ac:spMk id="13" creationId="{73772B81-181F-48B7-8826-4D9686D15DF5}"/>
          </ac:spMkLst>
        </pc:spChg>
        <pc:spChg chg="del">
          <ac:chgData name="Bryan Burlingame" userId="c4feaaa9befe0e64" providerId="LiveId" clId="{1A924079-6AF7-43BB-851A-D1FB1450456E}" dt="2019-03-27T15:25:20.608" v="222"/>
          <ac:spMkLst>
            <pc:docMk/>
            <pc:sldMk cId="332007555" sldId="328"/>
            <ac:spMk id="15" creationId="{B2205F6E-03C6-4E92-877C-E2482F6599AA}"/>
          </ac:spMkLst>
        </pc:spChg>
      </pc:sldChg>
      <pc:sldChg chg="delSp add del setBg delDesignElem">
        <pc:chgData name="Bryan Burlingame" userId="c4feaaa9befe0e64" providerId="LiveId" clId="{1A924079-6AF7-43BB-851A-D1FB1450456E}" dt="2019-03-27T15:26:53.236" v="230" actId="2696"/>
        <pc:sldMkLst>
          <pc:docMk/>
          <pc:sldMk cId="4137421430" sldId="329"/>
        </pc:sldMkLst>
        <pc:spChg chg="del">
          <ac:chgData name="Bryan Burlingame" userId="c4feaaa9befe0e64" providerId="LiveId" clId="{1A924079-6AF7-43BB-851A-D1FB1450456E}" dt="2019-03-27T15:25:20.608" v="222"/>
          <ac:spMkLst>
            <pc:docMk/>
            <pc:sldMk cId="4137421430" sldId="329"/>
            <ac:spMk id="9" creationId="{9F4444CE-BC8D-4D61-B303-4C05614E62AB}"/>
          </ac:spMkLst>
        </pc:spChg>
        <pc:spChg chg="del">
          <ac:chgData name="Bryan Burlingame" userId="c4feaaa9befe0e64" providerId="LiveId" clId="{1A924079-6AF7-43BB-851A-D1FB1450456E}" dt="2019-03-27T15:25:20.608" v="222"/>
          <ac:spMkLst>
            <pc:docMk/>
            <pc:sldMk cId="4137421430" sldId="329"/>
            <ac:spMk id="11" creationId="{62423CA5-E2E1-4789-B759-9906C1C94063}"/>
          </ac:spMkLst>
        </pc:spChg>
        <pc:spChg chg="del">
          <ac:chgData name="Bryan Burlingame" userId="c4feaaa9befe0e64" providerId="LiveId" clId="{1A924079-6AF7-43BB-851A-D1FB1450456E}" dt="2019-03-27T15:25:20.608" v="222"/>
          <ac:spMkLst>
            <pc:docMk/>
            <pc:sldMk cId="4137421430" sldId="329"/>
            <ac:spMk id="13" creationId="{73772B81-181F-48B7-8826-4D9686D15DF5}"/>
          </ac:spMkLst>
        </pc:spChg>
        <pc:spChg chg="del">
          <ac:chgData name="Bryan Burlingame" userId="c4feaaa9befe0e64" providerId="LiveId" clId="{1A924079-6AF7-43BB-851A-D1FB1450456E}" dt="2019-03-27T15:25:20.608" v="222"/>
          <ac:spMkLst>
            <pc:docMk/>
            <pc:sldMk cId="4137421430" sldId="329"/>
            <ac:spMk id="15" creationId="{B2205F6E-03C6-4E92-877C-E2482F6599AA}"/>
          </ac:spMkLst>
        </pc:spChg>
      </pc:sldChg>
      <pc:sldChg chg="modSp ord">
        <pc:chgData name="Bryan Burlingame" userId="c4feaaa9befe0e64" providerId="LiveId" clId="{1A924079-6AF7-43BB-851A-D1FB1450456E}" dt="2019-03-27T15:30:33.349" v="314" actId="20577"/>
        <pc:sldMkLst>
          <pc:docMk/>
          <pc:sldMk cId="1066810985" sldId="332"/>
        </pc:sldMkLst>
        <pc:spChg chg="mod">
          <ac:chgData name="Bryan Burlingame" userId="c4feaaa9befe0e64" providerId="LiveId" clId="{1A924079-6AF7-43BB-851A-D1FB1450456E}" dt="2019-03-27T15:30:33.349" v="314" actId="20577"/>
          <ac:spMkLst>
            <pc:docMk/>
            <pc:sldMk cId="1066810985" sldId="332"/>
            <ac:spMk id="2" creationId="{3893D52B-80B9-4E03-B06E-899132E0025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0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27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8960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61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9535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35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68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5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46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2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52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031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2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90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4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4F238-6AFF-474A-9CA3-D2AA2A5AC09F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0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495F4-F346-4557-A6EB-0F02D415AD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9</a:t>
            </a:r>
            <a:br>
              <a:rPr lang="en-US" dirty="0"/>
            </a:br>
            <a:r>
              <a:rPr lang="en-US" sz="4000" dirty="0"/>
              <a:t>Lists &amp; Dictionaries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E844BD-49C2-4C5A-AB5F-4BDC7D4017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Bryan Burlingame</a:t>
            </a:r>
          </a:p>
          <a:p>
            <a:r>
              <a:rPr lang="en-US" dirty="0"/>
              <a:t>27 March 2019</a:t>
            </a:r>
          </a:p>
        </p:txBody>
      </p:sp>
    </p:spTree>
    <p:extLst>
      <p:ext uri="{BB962C8B-B14F-4D97-AF65-F5344CB8AC3E}">
        <p14:creationId xmlns:p14="http://schemas.microsoft.com/office/powerpoint/2010/main" val="2749613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D47A0-B33B-42BB-96A4-2D37FFCDA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Lists and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19215-3895-4CB7-B4DE-1E0016B1F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1819"/>
            <a:ext cx="8874072" cy="5195112"/>
          </a:xfrm>
        </p:spPr>
        <p:txBody>
          <a:bodyPr>
            <a:normAutofit/>
          </a:bodyPr>
          <a:lstStyle/>
          <a:p>
            <a:r>
              <a:rPr lang="en-US" sz="2000" dirty="0"/>
              <a:t>Predictably, lists can be stored in a variable using the assignment operator</a:t>
            </a:r>
          </a:p>
          <a:p>
            <a:r>
              <a:rPr lang="en-US" sz="2000" dirty="0"/>
              <a:t>Accessing an element of a list is done using the square bracket operator</a:t>
            </a:r>
          </a:p>
          <a:p>
            <a:r>
              <a:rPr lang="en-US" sz="2000" dirty="0"/>
              <a:t>The number in the square bracket is called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    the </a:t>
            </a:r>
            <a:r>
              <a:rPr lang="en-US" sz="2000" dirty="0">
                <a:solidFill>
                  <a:srgbClr val="508627"/>
                </a:solidFill>
              </a:rPr>
              <a:t>index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i="1" dirty="0">
                <a:solidFill>
                  <a:schemeClr val="tx1"/>
                </a:solidFill>
              </a:rPr>
              <a:t>Note:  indices start at 0, not 1, in Python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i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</a:rPr>
              <a:t>How would we print “weird” from n?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chemeClr val="tx1"/>
                </a:solidFill>
              </a:rPr>
              <a:t>Print the 3</a:t>
            </a:r>
            <a:r>
              <a:rPr lang="en-US" sz="2000" baseline="30000" dirty="0">
                <a:solidFill>
                  <a:schemeClr val="tx1"/>
                </a:solidFill>
              </a:rPr>
              <a:t>rd</a:t>
            </a:r>
            <a:r>
              <a:rPr lang="en-US" sz="2000" dirty="0">
                <a:solidFill>
                  <a:schemeClr val="tx1"/>
                </a:solidFill>
              </a:rPr>
              <a:t> element of the 3</a:t>
            </a:r>
            <a:r>
              <a:rPr lang="en-US" sz="2000" baseline="30000" dirty="0">
                <a:solidFill>
                  <a:schemeClr val="tx1"/>
                </a:solidFill>
              </a:rPr>
              <a:t>rd</a:t>
            </a:r>
            <a:r>
              <a:rPr lang="en-US" sz="2000" dirty="0">
                <a:solidFill>
                  <a:schemeClr val="tx1"/>
                </a:solidFill>
              </a:rPr>
              <a:t> element</a:t>
            </a: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solidFill>
                <a:schemeClr val="tx1"/>
              </a:solidFill>
            </a:endParaRP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02177A-8F08-4A67-B551-C7DA64A0BD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890" y="4488324"/>
            <a:ext cx="8270612" cy="1858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524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39B81E1-8D3B-4189-BDE1-296743EFF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5725" y="1836580"/>
            <a:ext cx="5548681" cy="305681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4D03B93-E0F1-4C16-9600-214E76DD0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FA481-DC9D-42B9-A0EA-E4E295ECD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2954"/>
            <a:ext cx="8596668" cy="4556594"/>
          </a:xfrm>
        </p:spPr>
        <p:txBody>
          <a:bodyPr>
            <a:normAutofit/>
          </a:bodyPr>
          <a:lstStyle/>
          <a:p>
            <a:r>
              <a:rPr lang="en-US" sz="2000" dirty="0"/>
              <a:t>An index is simply an integer, so any expression which generates an integer can be used as an index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Negative indices return values counting from the end of the list</a:t>
            </a:r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1D108C-A2F0-430E-B6A0-0B79CB2353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5725" y="4990204"/>
            <a:ext cx="49149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049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5FB34-2435-4781-A5CB-B0420E2E3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D6BEA-C636-4B3D-B103-70EBFB2FE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8349"/>
            <a:ext cx="8596668" cy="4543013"/>
          </a:xfrm>
        </p:spPr>
        <p:txBody>
          <a:bodyPr>
            <a:normAutofit/>
          </a:bodyPr>
          <a:lstStyle/>
          <a:p>
            <a:r>
              <a:rPr lang="en-US" sz="2000" dirty="0"/>
              <a:t>Lists are </a:t>
            </a:r>
            <a:r>
              <a:rPr lang="en-US" sz="2000" dirty="0">
                <a:solidFill>
                  <a:srgbClr val="699840"/>
                </a:solidFill>
              </a:rPr>
              <a:t>mutable</a:t>
            </a:r>
            <a:r>
              <a:rPr lang="en-US" sz="2000" dirty="0"/>
              <a:t>, the members can be changed</a:t>
            </a:r>
          </a:p>
          <a:p>
            <a:pPr lvl="1"/>
            <a:r>
              <a:rPr lang="en-US" sz="1800" dirty="0"/>
              <a:t>Individual members are accessed using the same square bracket operator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endParaRPr lang="en-US" sz="2000" dirty="0"/>
          </a:p>
          <a:p>
            <a:pPr lvl="1"/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B2FABB-137D-470F-A110-30DCA39304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4897" y="2420818"/>
            <a:ext cx="577215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677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F485C-C43D-4A26-B5C2-74E336FA5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904E5-D779-46AF-845C-D2E092CD1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77737"/>
            <a:ext cx="8596668" cy="4563626"/>
          </a:xfrm>
        </p:spPr>
        <p:txBody>
          <a:bodyPr>
            <a:normAutofit/>
          </a:bodyPr>
          <a:lstStyle/>
          <a:p>
            <a:r>
              <a:rPr lang="en-US" sz="2000" dirty="0"/>
              <a:t>The in operator reports true if a given value is an element of a list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FB9435-D5EA-43A0-9F2D-E86A5B738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9052" y="1930400"/>
            <a:ext cx="6304010" cy="193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741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B37A-10C1-43AD-9BEE-A2B687176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Traversing a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E5AEB-AD8D-4CD1-AC9F-77F442E2D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06311"/>
            <a:ext cx="8596668" cy="4535051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508926"/>
                </a:solidFill>
              </a:rPr>
              <a:t>Traversing a list</a:t>
            </a:r>
            <a:r>
              <a:rPr lang="en-US" sz="2000" dirty="0"/>
              <a:t>, iterating over a list element by element and performing some set of operations on the element is most easily done with the in operator and a for loop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This construct is useful when the programmer needs to access, though not update each member of the list</a:t>
            </a:r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DE7421-F1B6-4B13-A4A2-BAEDE2AD4F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93" y="2546395"/>
            <a:ext cx="584835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8395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BF1CD-EBB9-4409-A195-2F2F8FF4D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Traversing a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35761-53AD-4A77-A1D1-9F8FD8805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4563"/>
            <a:ext cx="8596668" cy="4506800"/>
          </a:xfrm>
        </p:spPr>
        <p:txBody>
          <a:bodyPr>
            <a:normAutofit/>
          </a:bodyPr>
          <a:lstStyle/>
          <a:p>
            <a:r>
              <a:rPr lang="en-US" sz="2000" dirty="0"/>
              <a:t>To update, use the indices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Note: the </a:t>
            </a:r>
            <a:r>
              <a:rPr lang="en-US" sz="2000" dirty="0" err="1"/>
              <a:t>len</a:t>
            </a:r>
            <a:r>
              <a:rPr lang="en-US" sz="2000" dirty="0"/>
              <a:t> function returns the number of elements in a list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D73956-E211-47C8-9C8F-667529E838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4436" y="1905503"/>
            <a:ext cx="6426289" cy="2600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06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89114-2AD4-40BA-8B52-ED528290B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list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54FDC-71C1-4A67-80EA-FEE5B99F8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0449"/>
            <a:ext cx="8596668" cy="4610914"/>
          </a:xfrm>
        </p:spPr>
        <p:txBody>
          <a:bodyPr>
            <a:normAutofit/>
          </a:bodyPr>
          <a:lstStyle/>
          <a:p>
            <a:r>
              <a:rPr lang="en-US" sz="2000" dirty="0"/>
              <a:t>+ addition concatenates two lists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* replicates a list n times</a:t>
            </a:r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9822C0-8F06-4815-9FB7-16265B2200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0105" y="1774102"/>
            <a:ext cx="5191125" cy="1752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B6CD09E-66DA-4772-91AB-5A27968DD9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0105" y="3954948"/>
            <a:ext cx="5191119" cy="1517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938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DDCDF-59F2-4DD5-B618-438743BA9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Slice Operator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13DCC3-859C-4F1B-B74B-9FE58585F7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352" y="2663641"/>
            <a:ext cx="4155542" cy="191244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35188-5D8C-4E71-8FD4-18257361E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3282" y="1050202"/>
            <a:ext cx="4873719" cy="5327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It is possible to extract </a:t>
            </a:r>
            <a:r>
              <a:rPr lang="en-US" sz="2000" dirty="0" err="1"/>
              <a:t>sublists</a:t>
            </a:r>
            <a:r>
              <a:rPr lang="en-US" sz="2000" dirty="0"/>
              <a:t> using the slice operator, :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The slice operator returns a list comprised of the elements from some index to some other index in the form of list[</a:t>
            </a:r>
            <a:r>
              <a:rPr lang="en-US" sz="2000" dirty="0" err="1"/>
              <a:t>x:y</a:t>
            </a:r>
            <a:r>
              <a:rPr lang="en-US" sz="2000" dirty="0"/>
              <a:t>]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Note:  the </a:t>
            </a:r>
            <a:r>
              <a:rPr lang="en-US" sz="2000" dirty="0" err="1"/>
              <a:t>sublist</a:t>
            </a:r>
            <a:r>
              <a:rPr lang="en-US" sz="2000" dirty="0"/>
              <a:t> is comprised of values from index x to index (y – 1)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If x is omitted, the beginning of the list is assumed.  If y is omitted, the end of the list is assumed.  If both are omitted, the whole list is returned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If y doesn’t come after x, an empty list is returned, though negative indices are allowed to find 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33336C-9B03-4D34-9682-C9E0CF39F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3" y="1213138"/>
            <a:ext cx="3944549" cy="127857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7D62091-4C0F-4A66-A1DB-FCEBDD034D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412" y="4562580"/>
            <a:ext cx="4305300" cy="1724025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0CAA83D-A42C-4065-BF80-F3B8FD0A2299}"/>
              </a:ext>
            </a:extLst>
          </p:cNvPr>
          <p:cNvSpPr/>
          <p:nvPr/>
        </p:nvSpPr>
        <p:spPr>
          <a:xfrm>
            <a:off x="4683115" y="2530929"/>
            <a:ext cx="287237" cy="358016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3858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234E479-7B28-4948-8534-26598A9E8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750" y="3092903"/>
            <a:ext cx="7502304" cy="37650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9597A81-3492-4EF5-B58B-01843E0CF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DEF81-FC49-4316-A500-48541F4AB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1407"/>
            <a:ext cx="8596668" cy="4579955"/>
          </a:xfrm>
        </p:spPr>
        <p:txBody>
          <a:bodyPr/>
          <a:lstStyle/>
          <a:p>
            <a:r>
              <a:rPr lang="en-US" dirty="0">
                <a:solidFill>
                  <a:srgbClr val="508926"/>
                </a:solidFill>
              </a:rPr>
              <a:t>Methods</a:t>
            </a:r>
            <a:r>
              <a:rPr lang="en-US" dirty="0"/>
              <a:t> are functions which operate on some item and are a part of that item.  These items are called </a:t>
            </a:r>
            <a:r>
              <a:rPr lang="en-US" dirty="0">
                <a:solidFill>
                  <a:srgbClr val="508926"/>
                </a:solidFill>
              </a:rPr>
              <a:t>objects</a:t>
            </a:r>
            <a:r>
              <a:rPr lang="en-US" dirty="0"/>
              <a:t>.  Objects will be more formally introduced later in the course.</a:t>
            </a:r>
          </a:p>
          <a:p>
            <a:r>
              <a:rPr lang="en-US" dirty="0"/>
              <a:t>Methods are invoked using the . (</a:t>
            </a:r>
            <a:r>
              <a:rPr lang="en-US" dirty="0">
                <a:solidFill>
                  <a:srgbClr val="508926"/>
                </a:solidFill>
              </a:rPr>
              <a:t>dot</a:t>
            </a:r>
            <a:r>
              <a:rPr lang="en-US" dirty="0"/>
              <a:t>) operator</a:t>
            </a:r>
          </a:p>
          <a:p>
            <a:r>
              <a:rPr lang="en-US" dirty="0"/>
              <a:t>Lists have a large number of methods</a:t>
            </a:r>
          </a:p>
        </p:txBody>
      </p:sp>
    </p:spTree>
    <p:extLst>
      <p:ext uri="{BB962C8B-B14F-4D97-AF65-F5344CB8AC3E}">
        <p14:creationId xmlns:p14="http://schemas.microsoft.com/office/powerpoint/2010/main" val="34140516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635E2-8B57-4539-A164-28AEB3331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C5E01-A19F-465E-B321-2ED66A759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64642"/>
            <a:ext cx="3451120" cy="4570175"/>
          </a:xfrm>
        </p:spPr>
        <p:txBody>
          <a:bodyPr>
            <a:normAutofit/>
          </a:bodyPr>
          <a:lstStyle/>
          <a:p>
            <a:r>
              <a:rPr lang="en-US" sz="2000" dirty="0"/>
              <a:t>A few useful methods</a:t>
            </a:r>
          </a:p>
          <a:p>
            <a:pPr lvl="1"/>
            <a:r>
              <a:rPr lang="en-US" sz="1800" dirty="0" err="1"/>
              <a:t>list.sort</a:t>
            </a:r>
            <a:r>
              <a:rPr lang="en-US" sz="1800" dirty="0"/>
              <a:t>(), sorts the list</a:t>
            </a:r>
          </a:p>
          <a:p>
            <a:pPr lvl="2"/>
            <a:r>
              <a:rPr lang="en-US" sz="1600" dirty="0"/>
              <a:t>Note: the list was sorted in place.  </a:t>
            </a:r>
            <a:r>
              <a:rPr lang="en-US" sz="1600" dirty="0" err="1"/>
              <a:t>list.sort</a:t>
            </a:r>
            <a:r>
              <a:rPr lang="en-US" sz="1600" dirty="0"/>
              <a:t> returns none</a:t>
            </a:r>
          </a:p>
          <a:p>
            <a:pPr lvl="1"/>
            <a:r>
              <a:rPr lang="en-US" sz="1800" dirty="0" err="1"/>
              <a:t>list.append</a:t>
            </a:r>
            <a:r>
              <a:rPr lang="en-US" sz="1800" dirty="0"/>
              <a:t>(value) adds an element to the end of a list</a:t>
            </a:r>
          </a:p>
          <a:p>
            <a:pPr lvl="1"/>
            <a:r>
              <a:rPr lang="en-US" sz="1800" dirty="0" err="1"/>
              <a:t>list.extend</a:t>
            </a:r>
            <a:r>
              <a:rPr lang="en-US" sz="1800" dirty="0"/>
              <a:t>(list2) takes all the values of list2 and appends them to list</a:t>
            </a:r>
          </a:p>
          <a:p>
            <a:pPr lvl="1"/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87D83C-CD3A-4208-965C-3760E84984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8454" y="609600"/>
            <a:ext cx="5838825" cy="22669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D60EE7A-E78E-4892-8811-416350220E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8454" y="2876550"/>
            <a:ext cx="5280368" cy="15409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BBD74C4-E3ED-4A35-B55D-826B4F192F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7922" y="4689079"/>
            <a:ext cx="7200900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153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8D004-97CD-4E4E-8640-29DFA75A9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63AFE-6D0D-499E-A6BB-500A0A1B4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22487"/>
            <a:ext cx="8596668" cy="4484166"/>
          </a:xfrm>
        </p:spPr>
        <p:txBody>
          <a:bodyPr>
            <a:normAutofit/>
          </a:bodyPr>
          <a:lstStyle/>
          <a:p>
            <a:r>
              <a:rPr lang="en-US" sz="2400" dirty="0"/>
              <a:t>Homework 6 due up front</a:t>
            </a:r>
          </a:p>
          <a:p>
            <a:r>
              <a:rPr lang="en-US" sz="2400" dirty="0"/>
              <a:t>Homework 7 due next after break</a:t>
            </a:r>
          </a:p>
          <a:p>
            <a:r>
              <a:rPr lang="en-US" sz="2400" dirty="0"/>
              <a:t>Read Chapter 12 &amp; 13</a:t>
            </a:r>
          </a:p>
        </p:txBody>
      </p:sp>
    </p:spTree>
    <p:extLst>
      <p:ext uri="{BB962C8B-B14F-4D97-AF65-F5344CB8AC3E}">
        <p14:creationId xmlns:p14="http://schemas.microsoft.com/office/powerpoint/2010/main" val="30137651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C7773-F9CE-4C5C-95C3-E58B23465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746" y="609600"/>
            <a:ext cx="5982078" cy="798214"/>
          </a:xfrm>
        </p:spPr>
        <p:txBody>
          <a:bodyPr anchor="ctr">
            <a:normAutofit/>
          </a:bodyPr>
          <a:lstStyle/>
          <a:p>
            <a:r>
              <a:rPr lang="en-US" dirty="0"/>
              <a:t>Removing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D7D75-501E-472E-829F-352B42ED3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746" y="1396367"/>
            <a:ext cx="3981262" cy="5334460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If the element to be removed location is known and the value is desired, use the </a:t>
            </a:r>
            <a:r>
              <a:rPr lang="en-US" sz="2000" dirty="0">
                <a:solidFill>
                  <a:srgbClr val="508926"/>
                </a:solidFill>
              </a:rPr>
              <a:t>pop</a:t>
            </a:r>
            <a:r>
              <a:rPr lang="en-US" sz="2000" dirty="0"/>
              <a:t> method.  pop without an index number, returns the last element of the list</a:t>
            </a:r>
          </a:p>
          <a:p>
            <a:endParaRPr lang="en-US" sz="2000" dirty="0"/>
          </a:p>
          <a:p>
            <a:r>
              <a:rPr lang="en-US" sz="2000" dirty="0"/>
              <a:t>If the value isn’t desired, use the del operation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If the location isn’t known, yet the value is, use the remove method.  </a:t>
            </a:r>
          </a:p>
          <a:p>
            <a:pPr lvl="1"/>
            <a:r>
              <a:rPr lang="en-US" sz="1800" dirty="0"/>
              <a:t>Note:  it only removes the first instance of the value</a:t>
            </a:r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B59FCC-2F3E-4128-BA5C-0ECA34BE15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0989" y="1008707"/>
            <a:ext cx="4602747" cy="233514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F6EC601-16C5-4F71-80C2-1D116DB62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480" y="3254933"/>
            <a:ext cx="4752975" cy="16287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365ACB4-76AD-4A1C-A50B-2A20CC7845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9480" y="5049193"/>
            <a:ext cx="423862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564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2AE79-E913-461A-BA5F-C58302576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D5D3A-80FE-4E68-AD6A-D6BD6EE39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1945"/>
            <a:ext cx="8596668" cy="4659418"/>
          </a:xfrm>
        </p:spPr>
        <p:txBody>
          <a:bodyPr>
            <a:normAutofit/>
          </a:bodyPr>
          <a:lstStyle/>
          <a:p>
            <a:r>
              <a:rPr lang="en-US" sz="2400" dirty="0"/>
              <a:t>A dictionary is like a more general form of a list</a:t>
            </a:r>
          </a:p>
          <a:p>
            <a:pPr lvl="1"/>
            <a:r>
              <a:rPr lang="en-US" sz="2200" dirty="0"/>
              <a:t>Dictionaries are comprised of a collection of indices (</a:t>
            </a:r>
            <a:r>
              <a:rPr lang="en-US" sz="2200" dirty="0">
                <a:solidFill>
                  <a:srgbClr val="508926"/>
                </a:solidFill>
              </a:rPr>
              <a:t>keys</a:t>
            </a:r>
            <a:r>
              <a:rPr lang="en-US" sz="2200" dirty="0"/>
              <a:t>) and a collection of related values</a:t>
            </a:r>
          </a:p>
          <a:p>
            <a:pPr lvl="1"/>
            <a:r>
              <a:rPr lang="en-US" sz="2200" dirty="0"/>
              <a:t>Dictionaries map a value to a key </a:t>
            </a:r>
          </a:p>
          <a:p>
            <a:pPr lvl="2"/>
            <a:r>
              <a:rPr lang="en-US" sz="2000" dirty="0"/>
              <a:t>Referred to as a </a:t>
            </a:r>
            <a:r>
              <a:rPr lang="en-US" sz="2000" dirty="0">
                <a:solidFill>
                  <a:srgbClr val="508926"/>
                </a:solidFill>
              </a:rPr>
              <a:t>key-value</a:t>
            </a:r>
            <a:r>
              <a:rPr lang="en-US" sz="2000" dirty="0"/>
              <a:t> pair</a:t>
            </a:r>
          </a:p>
          <a:p>
            <a:pPr lvl="1"/>
            <a:r>
              <a:rPr lang="en-US" sz="2200" dirty="0"/>
              <a:t>We’ve seen this with lists</a:t>
            </a:r>
          </a:p>
          <a:p>
            <a:pPr lvl="2"/>
            <a:r>
              <a:rPr lang="en-US" sz="2000" dirty="0"/>
              <a:t>Lists map an index (an integer) to a value</a:t>
            </a:r>
          </a:p>
          <a:p>
            <a:pPr lvl="1"/>
            <a:r>
              <a:rPr lang="en-US" sz="2200" dirty="0"/>
              <a:t>Note that unlike strings and lists, dictionaries are not sequences.  There is no implied ordering to the key-value pairs.</a:t>
            </a:r>
          </a:p>
          <a:p>
            <a:pPr lvl="1"/>
            <a:endParaRPr lang="en-US" sz="2200" dirty="0"/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585768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2AE79-E913-461A-BA5F-C58302576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D5D3A-80FE-4E68-AD6A-D6BD6EE39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1945"/>
            <a:ext cx="8596668" cy="4659418"/>
          </a:xfrm>
        </p:spPr>
        <p:txBody>
          <a:bodyPr>
            <a:normAutofit/>
          </a:bodyPr>
          <a:lstStyle/>
          <a:p>
            <a:r>
              <a:rPr lang="en-US" sz="2400" dirty="0"/>
              <a:t>A dictionary is like a more general form of a list</a:t>
            </a:r>
          </a:p>
          <a:p>
            <a:pPr lvl="1"/>
            <a:r>
              <a:rPr lang="en-US" sz="2200" dirty="0"/>
              <a:t>Dictionaries are comprised of a collection of indices (</a:t>
            </a:r>
            <a:r>
              <a:rPr lang="en-US" sz="2200" dirty="0">
                <a:solidFill>
                  <a:srgbClr val="508926"/>
                </a:solidFill>
              </a:rPr>
              <a:t>keys</a:t>
            </a:r>
            <a:r>
              <a:rPr lang="en-US" sz="2200" dirty="0"/>
              <a:t>) and a collection of related values</a:t>
            </a:r>
          </a:p>
          <a:p>
            <a:pPr lvl="1"/>
            <a:r>
              <a:rPr lang="en-US" sz="2200" dirty="0"/>
              <a:t>Dictionaries map a value to a key </a:t>
            </a:r>
          </a:p>
          <a:p>
            <a:pPr lvl="2"/>
            <a:r>
              <a:rPr lang="en-US" sz="2000" dirty="0"/>
              <a:t>Referred to as a </a:t>
            </a:r>
            <a:r>
              <a:rPr lang="en-US" sz="2000" dirty="0">
                <a:solidFill>
                  <a:srgbClr val="508926"/>
                </a:solidFill>
              </a:rPr>
              <a:t>key-value</a:t>
            </a:r>
            <a:r>
              <a:rPr lang="en-US" sz="2000" dirty="0"/>
              <a:t> pair</a:t>
            </a:r>
          </a:p>
          <a:p>
            <a:pPr lvl="1"/>
            <a:r>
              <a:rPr lang="en-US" sz="2200" dirty="0"/>
              <a:t>We’ve seen this with lists</a:t>
            </a:r>
          </a:p>
          <a:p>
            <a:pPr lvl="2"/>
            <a:r>
              <a:rPr lang="en-US" sz="2000" dirty="0"/>
              <a:t>Lists map an index (an integer) to a value</a:t>
            </a:r>
          </a:p>
          <a:p>
            <a:pPr lvl="1"/>
            <a:r>
              <a:rPr lang="en-US" sz="2200" dirty="0"/>
              <a:t>Note that unlike strings and lists, dictionaries are not sequences.  There is no implied ordering to the key-value pairs.</a:t>
            </a:r>
          </a:p>
          <a:p>
            <a:pPr lvl="1"/>
            <a:endParaRPr lang="en-US" sz="2200" dirty="0"/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589430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Declaring a Dictionary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949344"/>
            <a:ext cx="4782646" cy="341763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Declaring a dictionary can be accomplished by invoking the </a:t>
            </a:r>
            <a:r>
              <a:rPr lang="en-US" sz="2400" dirty="0" err="1">
                <a:solidFill>
                  <a:schemeClr val="bg1"/>
                </a:solidFill>
              </a:rPr>
              <a:t>dict</a:t>
            </a:r>
            <a:r>
              <a:rPr lang="en-US" sz="2400" dirty="0">
                <a:solidFill>
                  <a:schemeClr val="bg1"/>
                </a:solidFill>
              </a:rPr>
              <a:t>() function</a:t>
            </a:r>
          </a:p>
          <a:p>
            <a:r>
              <a:rPr lang="en-US" sz="2400" dirty="0">
                <a:solidFill>
                  <a:schemeClr val="bg1"/>
                </a:solidFill>
              </a:rPr>
              <a:t>Notice the difference in the brackets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Square brackets [] indicate a list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Curly brackets {} indicate a dictionary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B0C39E-78D0-4028-9774-E8AC391C08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171" y="1703011"/>
            <a:ext cx="5143500" cy="3248526"/>
          </a:xfrm>
          <a:prstGeom prst="rect">
            <a:avLst/>
          </a:prstGeom>
        </p:spPr>
      </p:pic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A2A795-7531-4F56-89F6-3686C46E20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6241" y="1736725"/>
            <a:ext cx="5138319" cy="321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9204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Declaring a Dictionary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949344"/>
            <a:ext cx="4782646" cy="341763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Much like a list can be declared by initializing a variable to an empty list, a dictionary can be declared by initializing a variable to an empty dictionary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04392E-3038-4A82-93FA-8235E29F95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6242" y="1793875"/>
            <a:ext cx="4772708" cy="315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1489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3861EB-7CC0-4877-941A-D21292434A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3110" y="1891102"/>
            <a:ext cx="6970501" cy="30757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Assigning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824700"/>
            <a:ext cx="4782646" cy="3571284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To assign a member, use square brackets</a:t>
            </a:r>
            <a:r>
              <a:rPr lang="en-US" sz="2000" dirty="0">
                <a:solidFill>
                  <a:schemeClr val="bg1"/>
                </a:solidFill>
              </a:rPr>
              <a:t> with an immutable value, such as a string, as the key</a:t>
            </a:r>
          </a:p>
          <a:p>
            <a:r>
              <a:rPr lang="en-US" sz="2000" dirty="0">
                <a:solidFill>
                  <a:schemeClr val="bg1"/>
                </a:solidFill>
              </a:rPr>
              <a:t>To access a member, use the same mechanism</a:t>
            </a:r>
          </a:p>
          <a:p>
            <a:r>
              <a:rPr lang="en-US" sz="2000" dirty="0">
                <a:solidFill>
                  <a:schemeClr val="bg1"/>
                </a:solidFill>
              </a:rPr>
              <a:t>If one attempts to access a key which does not exist, an exception occurs indicating a </a:t>
            </a:r>
            <a:r>
              <a:rPr lang="en-US" sz="2000" dirty="0" err="1">
                <a:solidFill>
                  <a:srgbClr val="A1CB46"/>
                </a:solidFill>
              </a:rPr>
              <a:t>KeyError</a:t>
            </a:r>
            <a:endParaRPr lang="en-US" sz="2400" dirty="0">
              <a:solidFill>
                <a:srgbClr val="A1CB46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0075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93E47A-9F1B-4884-8784-D39B1E0D49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8136" y="2179443"/>
            <a:ext cx="6936294" cy="249910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Short Form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824699"/>
            <a:ext cx="4782646" cy="462159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Attempting to print a dictionary displays a set of key-value pairs within curly braces</a:t>
            </a:r>
          </a:p>
          <a:p>
            <a:r>
              <a:rPr lang="en-US" sz="2400" dirty="0">
                <a:solidFill>
                  <a:schemeClr val="bg1"/>
                </a:solidFill>
              </a:rPr>
              <a:t>That same format can be used to populate a dictionary</a:t>
            </a:r>
          </a:p>
          <a:p>
            <a:r>
              <a:rPr lang="en-US" sz="2400" dirty="0">
                <a:solidFill>
                  <a:schemeClr val="bg1"/>
                </a:solidFill>
              </a:rPr>
              <a:t>Note:  though these examples seem to indicate the order of assignment is retained, dictionaries are not a sequence</a:t>
            </a:r>
            <a:endParaRPr lang="en-US" sz="2400" dirty="0">
              <a:solidFill>
                <a:srgbClr val="A1CB46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74214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27A3BB-6C76-41B2-8E9A-77EB017A79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1726" y="2160477"/>
            <a:ext cx="6872704" cy="253245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Obtaining a list of keys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824699"/>
            <a:ext cx="4782646" cy="462159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When a dictionary is a parameter to the </a:t>
            </a:r>
            <a:r>
              <a:rPr lang="en-US" sz="2400" dirty="0">
                <a:solidFill>
                  <a:srgbClr val="A1CB46"/>
                </a:solidFill>
              </a:rPr>
              <a:t>list</a:t>
            </a:r>
            <a:r>
              <a:rPr lang="en-US" sz="2400" dirty="0">
                <a:solidFill>
                  <a:schemeClr val="bg1"/>
                </a:solidFill>
              </a:rPr>
              <a:t> function, the keys are returned in a list</a:t>
            </a:r>
          </a:p>
          <a:p>
            <a:r>
              <a:rPr lang="en-US" sz="2400" dirty="0">
                <a:solidFill>
                  <a:schemeClr val="bg1"/>
                </a:solidFill>
              </a:rPr>
              <a:t>The </a:t>
            </a:r>
            <a:r>
              <a:rPr lang="en-US" sz="2400" dirty="0">
                <a:solidFill>
                  <a:srgbClr val="A1CB46"/>
                </a:solidFill>
              </a:rPr>
              <a:t>sorted</a:t>
            </a:r>
            <a:r>
              <a:rPr lang="en-US" sz="2400" dirty="0">
                <a:solidFill>
                  <a:schemeClr val="bg1"/>
                </a:solidFill>
              </a:rPr>
              <a:t> function returns a list of sorted keys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22703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 operator and </a:t>
            </a:r>
            <a:r>
              <a:rPr lang="en-US" dirty="0" err="1">
                <a:solidFill>
                  <a:schemeClr val="bg1"/>
                </a:solidFill>
              </a:rPr>
              <a:t>len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824699"/>
            <a:ext cx="4782646" cy="462159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A1CB46"/>
                </a:solidFill>
              </a:rPr>
              <a:t>in</a:t>
            </a:r>
            <a:r>
              <a:rPr lang="en-US" sz="2400" dirty="0">
                <a:solidFill>
                  <a:schemeClr val="bg1"/>
                </a:solidFill>
              </a:rPr>
              <a:t> checks to see if a </a:t>
            </a:r>
            <a:r>
              <a:rPr lang="en-US" sz="2400" dirty="0">
                <a:solidFill>
                  <a:srgbClr val="A1CB46"/>
                </a:solidFill>
              </a:rPr>
              <a:t>key</a:t>
            </a:r>
            <a:r>
              <a:rPr lang="en-US" sz="2400" dirty="0">
                <a:solidFill>
                  <a:schemeClr val="bg1"/>
                </a:solidFill>
              </a:rPr>
              <a:t> exists in the dictionary, not a value</a:t>
            </a:r>
          </a:p>
          <a:p>
            <a:r>
              <a:rPr lang="en-US" sz="2400" dirty="0" err="1">
                <a:solidFill>
                  <a:srgbClr val="A1CB46"/>
                </a:solidFill>
              </a:rPr>
              <a:t>len</a:t>
            </a:r>
            <a:r>
              <a:rPr lang="en-US" sz="2400" dirty="0">
                <a:solidFill>
                  <a:schemeClr val="bg1"/>
                </a:solidFill>
              </a:rPr>
              <a:t> returns the number of key-value pairs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3E24D6-D844-40C8-A38E-A4150F5E35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2128" y="1148402"/>
            <a:ext cx="5532410" cy="491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2863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F882D4-95DA-472F-8568-807B013CDA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3487" y="2019700"/>
            <a:ext cx="6973383" cy="281922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lists as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824699"/>
            <a:ext cx="4782646" cy="462159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lists can be values of a dictionary</a:t>
            </a:r>
          </a:p>
          <a:p>
            <a:r>
              <a:rPr lang="en-US" sz="2400" dirty="0">
                <a:solidFill>
                  <a:schemeClr val="bg1"/>
                </a:solidFill>
              </a:rPr>
              <a:t>Note the order of the keys/indices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7813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465F3-FBBF-4E5C-A877-415CC09BA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EF82B-9084-4430-8B47-236EA713A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9246"/>
            <a:ext cx="8596668" cy="4429845"/>
          </a:xfrm>
        </p:spPr>
        <p:txBody>
          <a:bodyPr>
            <a:normAutofit/>
          </a:bodyPr>
          <a:lstStyle/>
          <a:p>
            <a:r>
              <a:rPr lang="en-US" sz="2400" dirty="0"/>
              <a:t>Introduce Lists</a:t>
            </a:r>
          </a:p>
          <a:p>
            <a:r>
              <a:rPr lang="en-US" sz="2400" dirty="0"/>
              <a:t>Introduce Dictionaries</a:t>
            </a:r>
          </a:p>
          <a:p>
            <a:r>
              <a:rPr lang="en-US" sz="2400" dirty="0"/>
              <a:t>Understand the differences between the two data structures and when to use one over the other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82411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106DEC-FCE9-4AF0-882C-2B59549DE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493" y="5624124"/>
            <a:ext cx="7372350" cy="10382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217F11E-4A4F-4E2F-BAC1-BCEE19E435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1393" y="2235203"/>
            <a:ext cx="7410450" cy="21812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FFCA8C6-43E1-48F5-BD67-AD1E4110D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9C7B9-7138-4B17-83D1-B5135DAD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0000"/>
            <a:ext cx="8821812" cy="5034010"/>
          </a:xfrm>
        </p:spPr>
        <p:txBody>
          <a:bodyPr>
            <a:normAutofit/>
          </a:bodyPr>
          <a:lstStyle/>
          <a:p>
            <a:r>
              <a:rPr lang="en-US" sz="2000" dirty="0"/>
              <a:t>Many times, it is useful to reduce a sequence to some value.  This requires iterating over the sequence, performing some reducing operation, such as adding all the value in a sequence to some sum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i="1" dirty="0"/>
              <a:t>Side note</a:t>
            </a:r>
            <a:r>
              <a:rPr lang="en-US" sz="2000" dirty="0"/>
              <a:t>:  this algorithm is called </a:t>
            </a:r>
            <a:r>
              <a:rPr lang="en-US" sz="2000" dirty="0">
                <a:solidFill>
                  <a:srgbClr val="508926"/>
                </a:solidFill>
              </a:rPr>
              <a:t>accumulation</a:t>
            </a:r>
            <a:r>
              <a:rPr lang="en-US" sz="2000" dirty="0"/>
              <a:t> and the variable total is called the </a:t>
            </a:r>
            <a:r>
              <a:rPr lang="en-US" sz="2000" dirty="0">
                <a:solidFill>
                  <a:srgbClr val="508926"/>
                </a:solidFill>
              </a:rPr>
              <a:t>accumulator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It is so common, that there is a built-in function to handle it:  sum(list)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451984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Dictionary Traversal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824699"/>
            <a:ext cx="4782646" cy="462159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A1CB46"/>
                </a:solidFill>
              </a:rPr>
              <a:t>for </a:t>
            </a:r>
            <a:r>
              <a:rPr lang="en-US" sz="2400" dirty="0">
                <a:solidFill>
                  <a:schemeClr val="bg1"/>
                </a:solidFill>
              </a:rPr>
              <a:t>loops over the </a:t>
            </a:r>
            <a:r>
              <a:rPr lang="en-US" sz="2400" dirty="0">
                <a:solidFill>
                  <a:srgbClr val="A1CB46"/>
                </a:solidFill>
              </a:rPr>
              <a:t>keys</a:t>
            </a:r>
            <a:r>
              <a:rPr lang="en-US" sz="2400" dirty="0">
                <a:solidFill>
                  <a:schemeClr val="bg1"/>
                </a:solidFill>
              </a:rPr>
              <a:t> of the dictionary</a:t>
            </a:r>
          </a:p>
          <a:p>
            <a:r>
              <a:rPr lang="en-US" sz="2400" dirty="0">
                <a:solidFill>
                  <a:schemeClr val="bg1"/>
                </a:solidFill>
              </a:rPr>
              <a:t>Those keys can be used to access the </a:t>
            </a:r>
            <a:r>
              <a:rPr lang="en-US" sz="2400" dirty="0">
                <a:solidFill>
                  <a:srgbClr val="A1CB46"/>
                </a:solidFill>
              </a:rPr>
              <a:t>values</a:t>
            </a:r>
          </a:p>
          <a:p>
            <a:r>
              <a:rPr lang="en-US" sz="2400" dirty="0">
                <a:solidFill>
                  <a:schemeClr val="bg1"/>
                </a:solidFill>
              </a:rPr>
              <a:t>There is no automatic way to find a key given a value, though you could use a for loop and a comparison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B2B042-82C1-413D-BD17-AB7A3A528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7016" y="558863"/>
            <a:ext cx="5031128" cy="5513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8109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07746A5-4087-4263-8578-18D0D82607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147" y="1321997"/>
            <a:ext cx="11741706" cy="408024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8DAB001-A2B6-454F-AD44-28715FFA5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746" y="609600"/>
            <a:ext cx="8596668" cy="1320800"/>
          </a:xfrm>
        </p:spPr>
        <p:txBody>
          <a:bodyPr/>
          <a:lstStyle/>
          <a:p>
            <a:r>
              <a:rPr lang="en-US" dirty="0"/>
              <a:t>Lists of dictionaries of lists of…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ECBD3-45EF-45D3-B908-146314514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7684" y="1655230"/>
            <a:ext cx="7756982" cy="3880773"/>
          </a:xfrm>
        </p:spPr>
        <p:txBody>
          <a:bodyPr>
            <a:normAutofit/>
          </a:bodyPr>
          <a:lstStyle/>
          <a:p>
            <a:r>
              <a:rPr lang="en-US" sz="2000" dirty="0"/>
              <a:t>Dictionaries can be values stored in lists which can be values stored in dictionaries…</a:t>
            </a:r>
          </a:p>
          <a:p>
            <a:r>
              <a:rPr lang="en-US" sz="2000" dirty="0"/>
              <a:t>This allows for storage of complex, related data</a:t>
            </a:r>
          </a:p>
          <a:p>
            <a:r>
              <a:rPr lang="en-US" sz="2000" dirty="0"/>
              <a:t>Sometimes these collections of data are called records</a:t>
            </a:r>
          </a:p>
          <a:p>
            <a:r>
              <a:rPr lang="en-US" sz="2000" dirty="0"/>
              <a:t>Note: I tend to use the plural for structures which refer to many things and the singular for structures which refer to one thing.  This is a common style choice.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784469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AB001-A2B6-454F-AD44-28715FFA5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746" y="609600"/>
            <a:ext cx="8596668" cy="1320800"/>
          </a:xfrm>
        </p:spPr>
        <p:txBody>
          <a:bodyPr/>
          <a:lstStyle/>
          <a:p>
            <a:r>
              <a:rPr lang="en-US" dirty="0"/>
              <a:t>Looping through complex records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ECBD3-45EF-45D3-B908-146314514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746" y="1320800"/>
            <a:ext cx="7756982" cy="3880773"/>
          </a:xfrm>
        </p:spPr>
        <p:txBody>
          <a:bodyPr>
            <a:normAutofit/>
          </a:bodyPr>
          <a:lstStyle/>
          <a:p>
            <a:r>
              <a:rPr lang="en-US" sz="2000" dirty="0"/>
              <a:t>Nested for loops can iterate over these complex records</a:t>
            </a:r>
          </a:p>
          <a:p>
            <a:r>
              <a:rPr lang="en-US" sz="2000" dirty="0"/>
              <a:t>Given the previous students, let’s print their average grades</a:t>
            </a:r>
          </a:p>
          <a:p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94546D-A383-4D91-82A3-27B653A79A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30" y="2217200"/>
            <a:ext cx="12192000" cy="242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0784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6CBA54-F4CD-46FE-B672-343E60777B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4478" y="1118104"/>
            <a:ext cx="6767941" cy="483907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7DBCC1-4D4A-43C0-B1B3-FA6DA1108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240588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Functions and Containers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30CF4-C375-4F19-8577-7D097827A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178" y="1507113"/>
            <a:ext cx="3973943" cy="476665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Containers can be passed to a function just like any value</a:t>
            </a:r>
          </a:p>
          <a:p>
            <a:r>
              <a:rPr lang="en-US" sz="2400" dirty="0">
                <a:solidFill>
                  <a:schemeClr val="bg1"/>
                </a:solidFill>
              </a:rPr>
              <a:t>Unlike scaler values, however, containers are passed by reference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For simple scaler values, Python copies the value into the receiving variable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Notice how x in __main__ doesn’t change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2199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EA2E5F-4942-4440-8C39-B59B1AA90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0462" y="1022617"/>
            <a:ext cx="6738096" cy="49390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7DBCC1-4D4A-43C0-B1B3-FA6DA1108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168160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Functions and Containers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30CF4-C375-4F19-8577-7D097827A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054" y="1391055"/>
            <a:ext cx="3978072" cy="5344722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Instead of copying all of the values of x to the local x for adder, Python hands the function a reference</a:t>
            </a:r>
          </a:p>
          <a:p>
            <a:r>
              <a:rPr lang="en-US" sz="2400" dirty="0">
                <a:solidFill>
                  <a:schemeClr val="bg1"/>
                </a:solidFill>
              </a:rPr>
              <a:t>For now, this means changes to a container in a function affects the container from the calling function</a:t>
            </a:r>
          </a:p>
          <a:p>
            <a:pPr lvl="1"/>
            <a:r>
              <a:rPr lang="en-US" sz="2200" dirty="0">
                <a:solidFill>
                  <a:schemeClr val="bg1"/>
                </a:solidFill>
              </a:rPr>
              <a:t>Notice how x in __main__ does change for a list</a:t>
            </a:r>
          </a:p>
          <a:p>
            <a:pPr lvl="1"/>
            <a:r>
              <a:rPr lang="en-US" sz="2200" dirty="0">
                <a:solidFill>
                  <a:schemeClr val="bg1"/>
                </a:solidFill>
              </a:rPr>
              <a:t>We’ll cover this in more detail in the future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1246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A8BA1-4C86-4108-8ADF-033420E03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95D9A-0AEC-40AA-9B9E-EB5FBF064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7745"/>
            <a:ext cx="8780702" cy="4683617"/>
          </a:xfrm>
        </p:spPr>
        <p:txBody>
          <a:bodyPr/>
          <a:lstStyle/>
          <a:p>
            <a:r>
              <a:rPr lang="en-US" dirty="0"/>
              <a:t>Downey, A. (2016) </a:t>
            </a:r>
            <a:r>
              <a:rPr lang="en-US" i="1" dirty="0"/>
              <a:t>Think Python, Second Edition</a:t>
            </a:r>
            <a:r>
              <a:rPr lang="en-US" dirty="0"/>
              <a:t> Sebastopol, CA:  O’Reilly Media</a:t>
            </a:r>
          </a:p>
          <a:p>
            <a:r>
              <a:rPr lang="en-US" dirty="0"/>
              <a:t>(n.d.). 3.7.0 Documentation. </a:t>
            </a:r>
            <a:r>
              <a:rPr lang="en-US" i="1" dirty="0"/>
              <a:t>6. Expressions — Python 3.7.0 documentation. </a:t>
            </a:r>
            <a:r>
              <a:rPr lang="en-US" dirty="0"/>
              <a:t>Retrieved September 11, 2018, from http://docs.python.org/3.7/reference/expressions.html</a:t>
            </a:r>
          </a:p>
        </p:txBody>
      </p:sp>
    </p:spTree>
    <p:extLst>
      <p:ext uri="{BB962C8B-B14F-4D97-AF65-F5344CB8AC3E}">
        <p14:creationId xmlns:p14="http://schemas.microsoft.com/office/powerpoint/2010/main" val="276075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C01CE-BB02-46FB-99A9-37020A555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 and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3D192-D55B-4BDD-AD6F-20F90693B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8969"/>
            <a:ext cx="8596668" cy="4502394"/>
          </a:xfrm>
        </p:spPr>
        <p:txBody>
          <a:bodyPr>
            <a:normAutofit/>
          </a:bodyPr>
          <a:lstStyle/>
          <a:p>
            <a:r>
              <a:rPr lang="en-US" sz="2400" b="1" dirty="0"/>
              <a:t>Recall</a:t>
            </a:r>
            <a:r>
              <a:rPr lang="en-US" sz="2400" dirty="0"/>
              <a:t>:  there are these things called </a:t>
            </a:r>
            <a:r>
              <a:rPr lang="en-US" sz="2400" dirty="0">
                <a:solidFill>
                  <a:srgbClr val="508926"/>
                </a:solidFill>
              </a:rPr>
              <a:t>values</a:t>
            </a:r>
            <a:r>
              <a:rPr lang="en-US" sz="2400" dirty="0"/>
              <a:t>.  Pieces of information (</a:t>
            </a:r>
            <a:r>
              <a:rPr lang="en-US" sz="2400" dirty="0">
                <a:solidFill>
                  <a:srgbClr val="508926"/>
                </a:solidFill>
              </a:rPr>
              <a:t>data</a:t>
            </a:r>
            <a:r>
              <a:rPr lang="en-US" sz="2400" dirty="0"/>
              <a:t>) which have some characteristic (a </a:t>
            </a:r>
            <a:r>
              <a:rPr lang="en-US" sz="2400" dirty="0">
                <a:solidFill>
                  <a:srgbClr val="508926"/>
                </a:solidFill>
              </a:rPr>
              <a:t>data type</a:t>
            </a:r>
            <a:r>
              <a:rPr lang="en-US" sz="2400" dirty="0"/>
              <a:t>), which can be operated on.</a:t>
            </a:r>
          </a:p>
          <a:p>
            <a:pPr lvl="1"/>
            <a:r>
              <a:rPr lang="en-US" sz="2000" dirty="0"/>
              <a:t>Ex:  3.1415926 (a floating-point number or simply a float), 5 (an integer), “Hello mom” (a string)</a:t>
            </a:r>
          </a:p>
          <a:p>
            <a:r>
              <a:rPr lang="en-US" sz="2400" dirty="0"/>
              <a:t>Values can be stored in </a:t>
            </a:r>
            <a:r>
              <a:rPr lang="en-US" sz="2400" dirty="0">
                <a:solidFill>
                  <a:srgbClr val="508627"/>
                </a:solidFill>
              </a:rPr>
              <a:t>variables</a:t>
            </a:r>
            <a:r>
              <a:rPr lang="en-US" sz="2400" dirty="0"/>
              <a:t>, named locations of memory used to store data.</a:t>
            </a:r>
          </a:p>
          <a:p>
            <a:pPr lvl="1"/>
            <a:r>
              <a:rPr lang="en-US" sz="2000" dirty="0"/>
              <a:t>Variables are created using the assignment operator =</a:t>
            </a:r>
          </a:p>
          <a:p>
            <a:pPr lvl="1"/>
            <a:r>
              <a:rPr lang="en-US" sz="2000" dirty="0"/>
              <a:t>Ex:  salary = 100000</a:t>
            </a:r>
          </a:p>
          <a:p>
            <a:pPr lvl="1"/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01630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EB23B-E69C-4F99-92D8-23DDE3EDF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Bigger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64B5E-FD49-44E0-8B8F-C031A82B4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22639"/>
            <a:ext cx="8596668" cy="4518723"/>
          </a:xfrm>
        </p:spPr>
        <p:txBody>
          <a:bodyPr>
            <a:normAutofit/>
          </a:bodyPr>
          <a:lstStyle/>
          <a:p>
            <a:r>
              <a:rPr lang="en-US" sz="2400" dirty="0"/>
              <a:t>Variables have a bit of a scale problem.</a:t>
            </a:r>
          </a:p>
          <a:p>
            <a:pPr lvl="1"/>
            <a:r>
              <a:rPr lang="en-US" sz="2000" dirty="0"/>
              <a:t>Ex:  How would we store all of the salaries for all of the workers of America?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479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EB23B-E69C-4F99-92D8-23DDE3EDF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Bigger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64B5E-FD49-44E0-8B8F-C031A82B4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22639"/>
            <a:ext cx="8596668" cy="4518723"/>
          </a:xfrm>
        </p:spPr>
        <p:txBody>
          <a:bodyPr>
            <a:normAutofit/>
          </a:bodyPr>
          <a:lstStyle/>
          <a:p>
            <a:r>
              <a:rPr lang="en-US" sz="2400" dirty="0"/>
              <a:t>Variables have a bit of a scale problem.</a:t>
            </a:r>
          </a:p>
          <a:p>
            <a:pPr lvl="1"/>
            <a:r>
              <a:rPr lang="en-US" sz="2000" dirty="0"/>
              <a:t>Ex:  How would we store all of the salaries for all of the workers of America?</a:t>
            </a:r>
          </a:p>
          <a:p>
            <a:r>
              <a:rPr lang="en-US" sz="2400" dirty="0"/>
              <a:t>We need some mechanism to store large amounts of related data</a:t>
            </a:r>
          </a:p>
          <a:p>
            <a:pPr lvl="1"/>
            <a:r>
              <a:rPr lang="en-US" sz="2000" dirty="0"/>
              <a:t>Python has a few, we’ll start with the simplest:  lists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2572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0F805-7470-4A80-A2A5-84C74E58D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726D3-5CE8-4116-A9BC-B0E819B0A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3846"/>
            <a:ext cx="8596668" cy="5372099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508627"/>
                </a:solidFill>
              </a:rPr>
              <a:t>Lists</a:t>
            </a:r>
            <a:r>
              <a:rPr lang="en-US" sz="2000" dirty="0"/>
              <a:t> are a container designed to hold a sequence of pieces of related data</a:t>
            </a:r>
          </a:p>
          <a:p>
            <a:pPr lvl="1"/>
            <a:r>
              <a:rPr lang="en-US" sz="1800" dirty="0"/>
              <a:t>Each piece of data in a list is referred to as an </a:t>
            </a:r>
            <a:r>
              <a:rPr lang="en-US" sz="1800" dirty="0">
                <a:solidFill>
                  <a:srgbClr val="508627"/>
                </a:solidFill>
              </a:rPr>
              <a:t>element</a:t>
            </a:r>
            <a:r>
              <a:rPr lang="en-US" sz="1800" dirty="0"/>
              <a:t> of the list or an </a:t>
            </a:r>
            <a:r>
              <a:rPr lang="en-US" sz="1800" dirty="0">
                <a:solidFill>
                  <a:srgbClr val="508627"/>
                </a:solidFill>
              </a:rPr>
              <a:t>item</a:t>
            </a:r>
            <a:r>
              <a:rPr lang="en-US" sz="1800" dirty="0"/>
              <a:t> in a list</a:t>
            </a:r>
          </a:p>
          <a:p>
            <a:pPr lvl="1"/>
            <a:r>
              <a:rPr lang="en-US" sz="1800" dirty="0"/>
              <a:t>Lists are intrinsic (built-in) to Python and a key feature of the language</a:t>
            </a:r>
          </a:p>
          <a:p>
            <a:pPr lvl="1"/>
            <a:r>
              <a:rPr lang="en-US" sz="1800" dirty="0"/>
              <a:t>A list value is created by enclosing a set of data in square brackets, separating each piece of data by a comma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Note:  Lists a just considered a value; therefore, lists can contain lists</a:t>
            </a:r>
          </a:p>
          <a:p>
            <a:pPr lvl="2"/>
            <a:r>
              <a:rPr lang="en-US" sz="1600" dirty="0"/>
              <a:t>The inner lists are said to be </a:t>
            </a:r>
            <a:r>
              <a:rPr lang="en-US" sz="1600" dirty="0">
                <a:solidFill>
                  <a:srgbClr val="508627"/>
                </a:solidFill>
              </a:rPr>
              <a:t>nested</a:t>
            </a:r>
            <a:r>
              <a:rPr lang="en-US" sz="1600" dirty="0"/>
              <a:t> in the outer lists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A2EB04-E30F-4322-AD7B-BADC8D921D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850" y="3789158"/>
            <a:ext cx="7766317" cy="1932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365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D47A0-B33B-42BB-96A4-2D37FFCDA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Lists and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19215-3895-4CB7-B4DE-1E0016B1F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1819"/>
            <a:ext cx="8874072" cy="4559544"/>
          </a:xfrm>
        </p:spPr>
        <p:txBody>
          <a:bodyPr>
            <a:normAutofit/>
          </a:bodyPr>
          <a:lstStyle/>
          <a:p>
            <a:r>
              <a:rPr lang="en-US" sz="2000" dirty="0"/>
              <a:t>Predictably, lists can be stored in a variable using the assignment operator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Accessing an element of a list is done using the square bracket operator</a:t>
            </a:r>
          </a:p>
          <a:p>
            <a:r>
              <a:rPr lang="en-US" sz="2000" dirty="0"/>
              <a:t>The number in the square bracket is called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    the </a:t>
            </a:r>
            <a:r>
              <a:rPr lang="en-US" sz="2000" dirty="0">
                <a:solidFill>
                  <a:srgbClr val="508627"/>
                </a:solidFill>
              </a:rPr>
              <a:t>index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35C86D-B788-44FA-85B0-FA186C97B3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68" y="2194682"/>
            <a:ext cx="7536748" cy="174357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A307E3F-0890-451C-9ACC-8D3028DAE9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80" y="4301112"/>
            <a:ext cx="2668325" cy="237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973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D47A0-B33B-42BB-96A4-2D37FFCDA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Lists and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19215-3895-4CB7-B4DE-1E0016B1F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1819"/>
            <a:ext cx="8874072" cy="4559544"/>
          </a:xfrm>
        </p:spPr>
        <p:txBody>
          <a:bodyPr>
            <a:normAutofit/>
          </a:bodyPr>
          <a:lstStyle/>
          <a:p>
            <a:r>
              <a:rPr lang="en-US" sz="2000" dirty="0"/>
              <a:t>Predictably, lists can be stored in a variable using the assignment operator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Accessing an element of a list is done using the square bracket operator</a:t>
            </a:r>
          </a:p>
          <a:p>
            <a:r>
              <a:rPr lang="en-US" sz="2000" dirty="0"/>
              <a:t>The number in the square bracket is called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    the </a:t>
            </a:r>
            <a:r>
              <a:rPr lang="en-US" sz="2000" dirty="0">
                <a:solidFill>
                  <a:srgbClr val="508627"/>
                </a:solidFill>
              </a:rPr>
              <a:t>index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i="1" dirty="0">
                <a:solidFill>
                  <a:schemeClr val="tx1"/>
                </a:solidFill>
              </a:rPr>
              <a:t>Note:  indices start at 0, not 1, in Python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i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</a:rPr>
              <a:t>How would we print “weird” from n?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35C86D-B788-44FA-85B0-FA186C97B3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68" y="2194682"/>
            <a:ext cx="7536748" cy="174357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A307E3F-0890-451C-9ACC-8D3028DAE9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80" y="4301112"/>
            <a:ext cx="2668325" cy="2376320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7EC1CB0-7DAF-4B7C-8964-0108703FE450}"/>
              </a:ext>
            </a:extLst>
          </p:cNvPr>
          <p:cNvCxnSpPr/>
          <p:nvPr/>
        </p:nvCxnSpPr>
        <p:spPr>
          <a:xfrm flipH="1" flipV="1">
            <a:off x="3743325" y="2677886"/>
            <a:ext cx="4482193" cy="189411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6E1E135-8D68-4DCF-91AB-20C2128F1CC5}"/>
              </a:ext>
            </a:extLst>
          </p:cNvPr>
          <p:cNvCxnSpPr/>
          <p:nvPr/>
        </p:nvCxnSpPr>
        <p:spPr>
          <a:xfrm flipH="1" flipV="1">
            <a:off x="3216729" y="2910568"/>
            <a:ext cx="5025117" cy="2012496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1DE32A9-8F84-4DB7-97AB-DD339F3C8DFB}"/>
              </a:ext>
            </a:extLst>
          </p:cNvPr>
          <p:cNvCxnSpPr/>
          <p:nvPr/>
        </p:nvCxnSpPr>
        <p:spPr>
          <a:xfrm flipH="1" flipV="1">
            <a:off x="4686300" y="3351439"/>
            <a:ext cx="3588204" cy="1865103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94284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100</TotalTime>
  <Words>1724</Words>
  <Application>Microsoft Office PowerPoint</Application>
  <PresentationFormat>Widescreen</PresentationFormat>
  <Paragraphs>223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Trebuchet MS</vt:lpstr>
      <vt:lpstr>Wingdings 3</vt:lpstr>
      <vt:lpstr>Facet</vt:lpstr>
      <vt:lpstr>Lecture 9 Lists &amp; Dictionaries</vt:lpstr>
      <vt:lpstr>Announcements</vt:lpstr>
      <vt:lpstr>Learning Objectives</vt:lpstr>
      <vt:lpstr>Variables and Values</vt:lpstr>
      <vt:lpstr>Bigger Data</vt:lpstr>
      <vt:lpstr>Bigger Data</vt:lpstr>
      <vt:lpstr>Lists</vt:lpstr>
      <vt:lpstr>Lists and Variables</vt:lpstr>
      <vt:lpstr>Lists and Variables</vt:lpstr>
      <vt:lpstr>Lists and Variables</vt:lpstr>
      <vt:lpstr>Indices</vt:lpstr>
      <vt:lpstr>Mutability</vt:lpstr>
      <vt:lpstr>in Operator</vt:lpstr>
      <vt:lpstr>Traversing a list</vt:lpstr>
      <vt:lpstr>Traversing a list</vt:lpstr>
      <vt:lpstr>Other list Operators</vt:lpstr>
      <vt:lpstr>Slice Operator</vt:lpstr>
      <vt:lpstr>List methods</vt:lpstr>
      <vt:lpstr>List methods</vt:lpstr>
      <vt:lpstr>Removing elements</vt:lpstr>
      <vt:lpstr>Dictionaries</vt:lpstr>
      <vt:lpstr>Dictionaries</vt:lpstr>
      <vt:lpstr>Declaring a Dictionary</vt:lpstr>
      <vt:lpstr>Declaring a Dictionary</vt:lpstr>
      <vt:lpstr>Assigning Members</vt:lpstr>
      <vt:lpstr>Short Form Assignment</vt:lpstr>
      <vt:lpstr>Obtaining a list of keys</vt:lpstr>
      <vt:lpstr>in operator and len</vt:lpstr>
      <vt:lpstr>lists as values</vt:lpstr>
      <vt:lpstr>Reduction</vt:lpstr>
      <vt:lpstr>Dictionary Traversal</vt:lpstr>
      <vt:lpstr>Lists of dictionaries of lists of…</vt:lpstr>
      <vt:lpstr>Looping through complex records</vt:lpstr>
      <vt:lpstr>Functions and Containers</vt:lpstr>
      <vt:lpstr>Functions and Containers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 Lists</dc:title>
  <dc:creator>Bryan Burlingame</dc:creator>
  <cp:lastModifiedBy>Bryan Burlingame</cp:lastModifiedBy>
  <cp:revision>3</cp:revision>
  <dcterms:created xsi:type="dcterms:W3CDTF">2018-10-03T18:12:28Z</dcterms:created>
  <dcterms:modified xsi:type="dcterms:W3CDTF">2019-03-27T16:53:36Z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bburling@microsoft.com</vt:lpwstr>
  </property>
  <property fmtid="{D5CDD505-2E9C-101B-9397-08002B2CF9AE}" pid="5" name="MSIP_Label_f42aa342-8706-4288-bd11-ebb85995028c_SetDate">
    <vt:lpwstr>2018-10-03T18:19:31.5670141Z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