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476" r:id="rId6"/>
    <p:sldId id="477" r:id="rId7"/>
    <p:sldId id="479" r:id="rId8"/>
    <p:sldId id="480" r:id="rId9"/>
    <p:sldId id="478" r:id="rId10"/>
    <p:sldId id="481" r:id="rId11"/>
    <p:sldId id="482" r:id="rId12"/>
    <p:sldId id="484" r:id="rId13"/>
    <p:sldId id="485" r:id="rId14"/>
    <p:sldId id="48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8926"/>
    <a:srgbClr val="699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94660"/>
  </p:normalViewPr>
  <p:slideViewPr>
    <p:cSldViewPr snapToGrid="0">
      <p:cViewPr varScale="1">
        <p:scale>
          <a:sx n="92" d="100"/>
          <a:sy n="92" d="100"/>
        </p:scale>
        <p:origin x="86" y="2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yan Burlingame" userId="c4feaaa9befe0e64" providerId="LiveId" clId="{1A94C789-B88F-4A06-8EB5-CC5317E5C43D}"/>
    <pc:docChg chg="modSld">
      <pc:chgData name="Bryan Burlingame" userId="c4feaaa9befe0e64" providerId="LiveId" clId="{1A94C789-B88F-4A06-8EB5-CC5317E5C43D}" dt="2019-03-20T18:12:39.211" v="36" actId="20577"/>
      <pc:docMkLst>
        <pc:docMk/>
      </pc:docMkLst>
      <pc:sldChg chg="modSp">
        <pc:chgData name="Bryan Burlingame" userId="c4feaaa9befe0e64" providerId="LiveId" clId="{1A94C789-B88F-4A06-8EB5-CC5317E5C43D}" dt="2019-03-20T18:12:39.211" v="36" actId="20577"/>
        <pc:sldMkLst>
          <pc:docMk/>
          <pc:sldMk cId="4272840153" sldId="257"/>
        </pc:sldMkLst>
        <pc:spChg chg="mod">
          <ac:chgData name="Bryan Burlingame" userId="c4feaaa9befe0e64" providerId="LiveId" clId="{1A94C789-B88F-4A06-8EB5-CC5317E5C43D}" dt="2019-03-20T18:12:39.211" v="36" actId="20577"/>
          <ac:spMkLst>
            <pc:docMk/>
            <pc:sldMk cId="4272840153" sldId="257"/>
            <ac:spMk id="3" creationId="{1602F0C5-CFC0-4615-A65F-0BC0C60FDCE5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1" units="in"/>
          <inkml:channel name="Y" type="integer" max="16519" units="in"/>
          <inkml:channel name="F" type="integer" max="32767" units="dev"/>
        </inkml:traceFormat>
        <inkml:channelProperties>
          <inkml:channelProperty channel="X" name="resolution" value="2540.16211" units="1/in"/>
          <inkml:channelProperty channel="Y" name="resolution" value="2540.21216" units="1/in"/>
          <inkml:channelProperty channel="F" name="resolution" value="0" units="1/dev"/>
        </inkml:channelProperties>
      </inkml:inkSource>
      <inkml:timestamp xml:id="ts0" timeString="2011-10-24T15:48:19.37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1200-20 903,'-19'0'903,"19"0"-129,0 0 0,0 0 129,0 0 129,0 0 0,0 0 129,0 0-129,0 0 0,0 0 129,0 0-516,0 0 258,0 0-129,0 0-258,0 0 258,0 0-258,0 0 129,0 0-129,0 0 129,0 0-129,0 0-129,0 0 0,0 0 129,0 0-129,0 0 0,0 0-129,0 0 0,0 0 0,0 0 0,0 0 0,0 0-129,0 0 0,0 0 129,-10 18-129,10-18 0,0 0 129,0 0 129,0 0-258,0 28 129,0-28 0,0 0-129,0 0 0,0 32 0,0-32 0,0 0 0,0 31-129,0-31 129,0 0-129,6 31 0,-6-31 0,2 28 0,-2-28 129,0 0-129,4 41 129,-4-41-129,5 28 129,-5-28-129,2 28 129,-2-28-129,0 0 129,0 34-129,0-34 129,0 0-129,0 38 129,0-38-129,0 31 0,0-31 0,0 41 129,0-41-129,0 40 0,0-40 0,-7 50 0,5-22 0,2-28 0,-4 50 258,4-50-258,-4 53 0,4-53 0,-2 50 0,0-22 0,0 1 0,0-1 0,2-28 0,-7 56 0,3-25 0,0 0 0,0 1 0,0-4 0,-1 3 129,-1-3-129,6-28 0,-10 50 0,10-50 0,-9 44 0,9-44 0,-8 40 0,8-40 0,-8 35 0,8-35 0,-9 31 0,9-31 129,0 0-129,-10 40 0,10-40 0,-9 32 0,9-32 0,-10 31 0,10-31 129,-10 31-129,10-31 0,-13 38 0,13-38-129,-15 34 129,15-34 0,-14 37 0,14-37-129,-15 50 129,15-50-129,-19 53 129,19-53 0,-21 50 0,13-21 0,8-29 0,-23 46-258,23-46 258,-21 38 258,21-38-258,-29 37 0,29-37 0,-29 38 0,29-38 0,-30 40 0,30-40 0,-31 41-258,31-41 258,-27 44 258,27-44-516,-25 40 258,25-40 0,-25 41 0,25-41 0,-19 28 0,19-28 0,0 0 0,-21 37 0,21-37 0,0 0 0,-19 32 0,19-32 0,0 0 0,-21 34 0,21-34 0,-17 28 0,17-28 0,-18 31 0,18-31 0,-17 35 0,17-35 0,-21 34 0,21-34 258,-21 34-258,21-34 0,-23 38 0,23-38 0,-21 41 0,21-41 0,-25 43 0,25-43 0,-23 41 0,23-41 0,-23 34 0,23-34 0,-25 31 0,25-31 0,-25 32 0,25-32 0,-23 31 0,23-31 0,-19 31 0,19-31 0,-15 28 0,15-28 0,0 0 0,-18 38 0,18-38 0,0 0 0,0 0 0,-21 31 0,21-31 0,0 0-258,0 0 258,0 0 0,-19 25 0,19-25 0,0 0 0,0 0 0,-19 22 0,19-22 0,0 0 0,-25 31 0,25-31 0,-21 22 0,21-22 0,-25 28 0,25-28 0,-21 25 0,21-25 0,-19 22 0,19-22 0,0 0 0,-23 31 0,23-31 0,0 0 0,-25 34 0,25-34 0,0 0 0,-19 32 0,19-32 0,0 0 0,-17 28 0,17-28 0,0 0 0,0 0 0,-23 25 258,23-25-258,0 0 0,0 0-258,-20 18 258,20-18-129,0 0-129,0 0-258,0 0-516,0 0-1161,0 0-2451,0 0-645,0-21-258</inkml:trace>
  <inkml:trace contextRef="#ctx0" brushRef="#br0" timeOffset="55199.157">240 2169 1935,'0'0'2193,"0"0"0,0 0-129,0 0-258,0 0-258,0 0-258,0 0 0,0 0 0,0 0-258,0 0-387,0 0 0,0 0 0,-10 28-129,10-28 129,0 0-258,-8 34 129,8-34-129,-2 41-129,2-41 129,-5 43 0,5-43-129,-4 47-129,4-19 129,0-28-129,-6 41 129,6-41-129,-11 50 129,1-22-129,2 3 129,-7 4-129,5 5 0,-3 7-129,-2 0 129,1 0-129,-1 0 0,3-1 0,1-2 0,1-3 129,-3-4-129,3-6 0,1 1 0,9-32 0,-12 50 0,12-50 0,-9 40 0,9-40 0,-8 31 0,8-31 0,0 0 0,-8 35 258,8-35-258,0 0 0,0 0 0,-11 31 0,11-31 0,0 0 0,-6 34 129,6-34-129,-2 32 0,2-32 0,-4 34 129,4-34-129,-5 31 129,5-31-129,0 0 0,-2 31 0,2-31 0,0 0 0,0 0 0,0 0 0,0 0 129,0 0-129,0 0 0,0 0 129,0 0-129,0 0 0,0 0 0,0 0 129,0 0-129,0 0 0,0 0 0,0 0 0,0 0 0,0 0 0,0 0 0,0 0 129,0 0-129,-19 16 0,19-16 0,0 0 0,0 0 0,0 0 0,0 0 0,0 0 0,0 0 0,0 0-129,-10-25 129,10 25-129,0-28 129,0 28 0,13-34-129,-13 34 129,23-38 0,-23 38 0,29-34 0,-29 34 0,35-38 129,-16 16-129,4-3-129,0-3 258,2-3-129,3-6 0,-1-1 0,0 1 129,0-4-129,-2 7 0,0-1 129,-4 4-129,-2 6 0,-19 25 129,27-40-129,-27 40 0,21-29 0,-21 29 0,21-18 0,-21 18 0,25-19 0,-25 19 0,29-19 0,-10 7 0,-19 12 0,36-22 0,-17 13 0,-19 9 0,33-19 0,-33 19 0,33-13 0,-33 13 0,28-9 0,-28 9 0,25-3 129,-25 3-129,25-6 0,-25 6 0,25-10 0,-25 10 0,23-9 129,-23 9-129,21-10 0,-21 10 129,19-6-129,-19 6 0,0 0 0,23-3 0,-23 3 0,0 0 0,23 0 0,-23 0-129,0 0 0,29-3 0,-29 3-258,23-6-129,-23 6-774,21-3-1419,-21 3-2322,21-16-387,-21 16-258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8339B-AAEA-4ABC-BC30-7AD2DB7A7EE5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CD9C9-4AE3-4E0B-937B-2EB9D0C0A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47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38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23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24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anose="020B0604020202020204" pitchFamily="34" charset="0"/>
              </a:rPr>
              <a:t>Piezo rectangle is hyperlinked to an image of the actual Experimenter board. The piezo speaker is hyperlinked back to this slide.</a:t>
            </a:r>
          </a:p>
          <a:p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953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anose="020B0604020202020204" pitchFamily="34" charset="0"/>
              </a:rPr>
              <a:t>The rectangle around cells for pins 2, 1, 0 are hyperlinked to an image of the actual Experimenter board. Each respective element is hyperlinked back to this slide.</a:t>
            </a:r>
          </a:p>
          <a:p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649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5240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481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6702DD-2AF2-4F0D-8B0A-C30C747B248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72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BDB448-7943-4A7E-A966-D20E02B0BE2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7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8" r:id="rId17"/>
    <p:sldLayoutId id="214748366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rYsLab/pymata-aio/wiki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emf"/><Relationship Id="rId5" Type="http://schemas.openxmlformats.org/officeDocument/2006/relationships/customXml" Target="../ink/ink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comodder.com/wiki/index.php/MPGuin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86C02-07D7-490E-A3B4-947D4F3B77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8:  Arduino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D68DFA-CA58-4DAE-97E3-CA9FECD9FC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 March 2019</a:t>
            </a:r>
          </a:p>
        </p:txBody>
      </p:sp>
    </p:spTree>
    <p:extLst>
      <p:ext uri="{BB962C8B-B14F-4D97-AF65-F5344CB8AC3E}">
        <p14:creationId xmlns:p14="http://schemas.microsoft.com/office/powerpoint/2010/main" val="3070272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1BF43-9CBA-4E86-B357-1D73DD7B1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implementation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69E8B-E765-4BA9-86E8-377ACF9D8EB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169158"/>
            <a:ext cx="8602639" cy="4586785"/>
          </a:xfrm>
        </p:spPr>
        <p:txBody>
          <a:bodyPr>
            <a:normAutofit/>
          </a:bodyPr>
          <a:lstStyle/>
          <a:p>
            <a:r>
              <a:rPr lang="en-US" sz="2000" dirty="0"/>
              <a:t>Usually, the Arduino is programmed in C/C++</a:t>
            </a:r>
          </a:p>
          <a:p>
            <a:r>
              <a:rPr lang="en-US" sz="2000" dirty="0"/>
              <a:t>Obviously, we’re exploring Python</a:t>
            </a:r>
          </a:p>
          <a:p>
            <a:pPr lvl="1"/>
            <a:r>
              <a:rPr lang="en-US" sz="2000" dirty="0"/>
              <a:t>Easier to learn</a:t>
            </a:r>
          </a:p>
          <a:p>
            <a:pPr lvl="1"/>
            <a:r>
              <a:rPr lang="en-US" sz="2000" dirty="0"/>
              <a:t>Allows a focus on programming skills over detail</a:t>
            </a:r>
          </a:p>
          <a:p>
            <a:pPr lvl="1"/>
            <a:r>
              <a:rPr lang="en-US" sz="2000" dirty="0"/>
              <a:t>Not perfect</a:t>
            </a:r>
          </a:p>
          <a:p>
            <a:pPr lvl="2"/>
            <a:r>
              <a:rPr lang="en-US" sz="1800" dirty="0"/>
              <a:t>Requires more memory than the Uno has</a:t>
            </a:r>
          </a:p>
          <a:p>
            <a:pPr lvl="2"/>
            <a:r>
              <a:rPr lang="en-US" sz="1800" dirty="0"/>
              <a:t>We’ll run tethered to a PC, allowing the PC to parse the Python</a:t>
            </a:r>
          </a:p>
          <a:p>
            <a:pPr lvl="2"/>
            <a:r>
              <a:rPr lang="en-US" sz="1800" dirty="0"/>
              <a:t>Allows us to integrate the PC experience with an embedded system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9777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1BF43-9CBA-4E86-B357-1D73DD7B1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PyMata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69E8B-E765-4BA9-86E8-377ACF9D8EB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169158"/>
            <a:ext cx="8602639" cy="5468203"/>
          </a:xfrm>
        </p:spPr>
        <p:txBody>
          <a:bodyPr>
            <a:normAutofit/>
          </a:bodyPr>
          <a:lstStyle/>
          <a:p>
            <a:r>
              <a:rPr lang="en-US" sz="2000" dirty="0" err="1"/>
              <a:t>PyMata</a:t>
            </a:r>
            <a:r>
              <a:rPr lang="en-US" sz="2000" dirty="0"/>
              <a:t> is a library we’ll use with </a:t>
            </a:r>
            <a:r>
              <a:rPr lang="en-US" sz="2000" dirty="0" err="1"/>
              <a:t>Jupyter</a:t>
            </a:r>
            <a:r>
              <a:rPr lang="en-US" sz="2000" dirty="0"/>
              <a:t> Notebook to facilitate</a:t>
            </a:r>
          </a:p>
          <a:p>
            <a:pPr lvl="1"/>
            <a:r>
              <a:rPr lang="en-US" sz="1800" dirty="0"/>
              <a:t>Uses the </a:t>
            </a:r>
            <a:r>
              <a:rPr lang="en-US" sz="1800" dirty="0" err="1"/>
              <a:t>Firmata</a:t>
            </a:r>
            <a:r>
              <a:rPr lang="en-US" sz="1800" dirty="0"/>
              <a:t> protocol</a:t>
            </a:r>
          </a:p>
          <a:p>
            <a:r>
              <a:rPr lang="en-US" sz="2000" dirty="0"/>
              <a:t>Supports much of the Arduino functionality</a:t>
            </a:r>
          </a:p>
          <a:p>
            <a:pPr lvl="1"/>
            <a:r>
              <a:rPr lang="en-US" sz="1800" dirty="0"/>
              <a:t>General Purpose </a:t>
            </a:r>
            <a:r>
              <a:rPr lang="en-US" sz="1800" dirty="0" err="1"/>
              <a:t>Input/Output</a:t>
            </a:r>
            <a:r>
              <a:rPr lang="en-US" sz="1800" dirty="0"/>
              <a:t> (</a:t>
            </a:r>
            <a:r>
              <a:rPr lang="en-US" sz="1800" dirty="0">
                <a:solidFill>
                  <a:srgbClr val="508926"/>
                </a:solidFill>
              </a:rPr>
              <a:t>GPIO</a:t>
            </a:r>
            <a:r>
              <a:rPr lang="en-US" sz="1800" dirty="0"/>
              <a:t>)</a:t>
            </a:r>
          </a:p>
          <a:p>
            <a:pPr lvl="2"/>
            <a:r>
              <a:rPr lang="en-US" sz="1800" dirty="0"/>
              <a:t>Boolean signaling (T/F, On/Off, 5V/Ground)</a:t>
            </a:r>
          </a:p>
          <a:p>
            <a:pPr lvl="2"/>
            <a:r>
              <a:rPr lang="en-US" sz="1800" dirty="0"/>
              <a:t>Called </a:t>
            </a:r>
            <a:r>
              <a:rPr lang="en-US" sz="1800" dirty="0">
                <a:solidFill>
                  <a:srgbClr val="508926"/>
                </a:solidFill>
              </a:rPr>
              <a:t>Digital</a:t>
            </a:r>
            <a:r>
              <a:rPr lang="en-US" sz="1800" dirty="0"/>
              <a:t> in the hardware world</a:t>
            </a:r>
          </a:p>
          <a:p>
            <a:pPr lvl="2"/>
            <a:r>
              <a:rPr lang="en-US" sz="1800" dirty="0"/>
              <a:t>Allows for simple on/off actuation or detection</a:t>
            </a:r>
          </a:p>
          <a:p>
            <a:pPr lvl="3"/>
            <a:r>
              <a:rPr lang="en-US" sz="1800" dirty="0"/>
              <a:t>Think turning a light on and off or detecting whether a switch has been pressed or not</a:t>
            </a:r>
          </a:p>
          <a:p>
            <a:pPr lvl="1"/>
            <a:r>
              <a:rPr lang="en-US" sz="2200" dirty="0">
                <a:solidFill>
                  <a:srgbClr val="508926"/>
                </a:solidFill>
              </a:rPr>
              <a:t>Analog</a:t>
            </a:r>
          </a:p>
          <a:p>
            <a:pPr lvl="2"/>
            <a:r>
              <a:rPr lang="en-US" sz="2000" dirty="0"/>
              <a:t>Allows for a range of values</a:t>
            </a:r>
          </a:p>
          <a:p>
            <a:pPr lvl="2"/>
            <a:r>
              <a:rPr lang="en-US" sz="2000" dirty="0"/>
              <a:t>Input for sensors and output for actuators</a:t>
            </a:r>
          </a:p>
          <a:p>
            <a:pPr lvl="3"/>
            <a:r>
              <a:rPr lang="en-US" sz="1800" dirty="0"/>
              <a:t>Think reading a temperature or playing music (i.e. not just T/F)</a:t>
            </a:r>
            <a:endParaRPr lang="en-US" sz="2000" dirty="0"/>
          </a:p>
          <a:p>
            <a:pPr lvl="3"/>
            <a:endParaRPr lang="en-US" sz="18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5324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687" name="Group 9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301115"/>
              </p:ext>
            </p:extLst>
          </p:nvPr>
        </p:nvGraphicFramePr>
        <p:xfrm>
          <a:off x="592794" y="2208546"/>
          <a:ext cx="8245475" cy="2933704"/>
        </p:xfrm>
        <a:graphic>
          <a:graphicData uri="http://schemas.openxmlformats.org/drawingml/2006/table">
            <a:tbl>
              <a:tblPr/>
              <a:tblGrid>
                <a:gridCol w="588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9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9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89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89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89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89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89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896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896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-BoldMT"/>
                        </a:rPr>
                        <a:t>13</a:t>
                      </a:r>
                      <a:endParaRPr kumimoji="0" lang="fr-F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-BoldM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-BoldMT"/>
                        </a:rPr>
                        <a:t>12</a:t>
                      </a:r>
                      <a:endParaRPr kumimoji="0" lang="fr-F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-BoldM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-BoldMT"/>
                        </a:rPr>
                        <a:t>11</a:t>
                      </a:r>
                      <a:endParaRPr kumimoji="0" lang="fr-F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-BoldM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-BoldMT"/>
                        </a:rPr>
                        <a:t>10</a:t>
                      </a:r>
                      <a:endParaRPr kumimoji="0" lang="fr-F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-BoldM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-BoldMT"/>
                        </a:rPr>
                        <a:t>9</a:t>
                      </a:r>
                      <a:endParaRPr kumimoji="0" lang="fr-F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-BoldM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-BoldMT"/>
                        </a:rPr>
                        <a:t>8</a:t>
                      </a:r>
                      <a:endParaRPr kumimoji="0" lang="fr-F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-BoldM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-BoldMT"/>
                        </a:rPr>
                        <a:t>7</a:t>
                      </a:r>
                      <a:endParaRPr kumimoji="0" lang="fr-F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-BoldM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-BoldMT"/>
                        </a:rPr>
                        <a:t>6</a:t>
                      </a:r>
                      <a:endParaRPr kumimoji="0" lang="fr-F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-BoldM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-BoldMT"/>
                        </a:rPr>
                        <a:t>5</a:t>
                      </a:r>
                      <a:endParaRPr kumimoji="0" lang="fr-F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-BoldM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-BoldMT"/>
                        </a:rPr>
                        <a:t>4</a:t>
                      </a:r>
                      <a:endParaRPr kumimoji="0" lang="fr-F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-BoldM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-BoldMT"/>
                        </a:rPr>
                        <a:t>3</a:t>
                      </a:r>
                      <a:endParaRPr kumimoji="0" lang="fr-F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-BoldM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-BoldMT"/>
                        </a:rPr>
                        <a:t>2</a:t>
                      </a:r>
                      <a:endParaRPr kumimoji="0" lang="fr-F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-BoldM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-BoldMT"/>
                        </a:rPr>
                        <a:t>1</a:t>
                      </a:r>
                      <a:endParaRPr kumimoji="0" lang="fr-F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-BoldM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-BoldMT"/>
                        </a:rPr>
                        <a:t>0</a:t>
                      </a:r>
                      <a:endParaRPr kumimoji="0" lang="fr-F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-BoldM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/>
                        </a:rPr>
                        <a:t>SCK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M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/>
                        </a:rPr>
                        <a:t>MISO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M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/>
                        </a:rPr>
                        <a:t>MOSI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M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/>
                        </a:rPr>
                        <a:t>SS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M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/>
                        </a:rPr>
                        <a:t>OC1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M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/>
                        </a:rPr>
                        <a:t>ICP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M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/>
                        </a:rPr>
                        <a:t>AIN1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M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/>
                        </a:rPr>
                        <a:t>AIN0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M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/>
                        </a:rPr>
                        <a:t>T1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M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/>
                        </a:rPr>
                        <a:t>T0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M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/>
                        </a:rPr>
                        <a:t>INT1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M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/>
                        </a:rPr>
                        <a:t>INT0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M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/>
                        </a:rPr>
                        <a:t>TXD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M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/>
                        </a:rPr>
                        <a:t>RXD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M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/>
                        </a:rPr>
                        <a:t>LED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M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/>
                        </a:rPr>
                        <a:t>LED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M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/>
                        </a:rPr>
                        <a:t>LED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M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/>
                        </a:rPr>
                        <a:t>pwm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M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/>
                        </a:rPr>
                        <a:t>pwm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M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/>
                        </a:rPr>
                        <a:t>pwm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M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/>
                        </a:rPr>
                        <a:t>pwm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M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/>
                        </a:rPr>
                        <a:t>pwm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M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/>
                        </a:rPr>
                        <a:t>pwm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M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/>
                        </a:rPr>
                        <a:t>LED0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M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/>
                        </a:rPr>
                        <a:t>LED1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M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/>
                        </a:rPr>
                        <a:t>LED2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M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/>
                        </a:rPr>
                        <a:t>LED3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M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/>
                        </a:rPr>
                        <a:t>green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M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/>
                        </a:rPr>
                        <a:t>blue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M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/>
                        </a:rPr>
                        <a:t>red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M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/>
                        </a:rPr>
                        <a:t>piezo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M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/>
                        </a:rPr>
                        <a:t>servo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M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/>
                        </a:rPr>
                        <a:t>SW0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M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/>
                        </a:rPr>
                        <a:t>SW1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M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/>
                        </a:rPr>
                        <a:t>SW2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M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/>
                        </a:rPr>
                        <a:t>SW3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M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8601" name="Rectangle 961"/>
          <p:cNvSpPr>
            <a:spLocks noGrp="1" noChangeArrowheads="1"/>
          </p:cNvSpPr>
          <p:nvPr>
            <p:ph type="title"/>
          </p:nvPr>
        </p:nvSpPr>
        <p:spPr>
          <a:xfrm>
            <a:off x="170589" y="1238039"/>
            <a:ext cx="9664898" cy="8382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Spartronics</a:t>
            </a:r>
            <a:r>
              <a:rPr lang="en-US" dirty="0"/>
              <a:t> Experimenter </a:t>
            </a:r>
            <a:r>
              <a:rPr lang="en-US" sz="3800" u="sng" dirty="0"/>
              <a:t>Digital</a:t>
            </a:r>
            <a:r>
              <a:rPr lang="en-US" sz="3800" dirty="0"/>
              <a:t> Pin Assignments</a:t>
            </a:r>
          </a:p>
        </p:txBody>
      </p:sp>
      <p:sp>
        <p:nvSpPr>
          <p:cNvPr id="74690" name="Rectangle 96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304493" y="3938922"/>
            <a:ext cx="588962" cy="307975"/>
          </a:xfrm>
          <a:prstGeom prst="rect">
            <a:avLst/>
          </a:prstGeom>
          <a:solidFill>
            <a:srgbClr val="FFFF5B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66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975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722678"/>
              </p:ext>
            </p:extLst>
          </p:nvPr>
        </p:nvGraphicFramePr>
        <p:xfrm>
          <a:off x="742827" y="2280577"/>
          <a:ext cx="7581900" cy="533400"/>
        </p:xfrm>
        <a:graphic>
          <a:graphicData uri="http://schemas.openxmlformats.org/drawingml/2006/table">
            <a:tbl>
              <a:tblPr/>
              <a:tblGrid>
                <a:gridCol w="947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7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6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77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1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-BoldMT"/>
                        </a:rPr>
                        <a:t>7</a:t>
                      </a:r>
                      <a:endParaRPr kumimoji="0" lang="fr-F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-BoldM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-BoldMT"/>
                        </a:rPr>
                        <a:t>6</a:t>
                      </a:r>
                      <a:endParaRPr kumimoji="0" lang="fr-F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-BoldM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-BoldMT"/>
                        </a:rPr>
                        <a:t>5</a:t>
                      </a:r>
                      <a:endParaRPr kumimoji="0" lang="fr-F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-BoldM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-BoldMT"/>
                        </a:rPr>
                        <a:t>4</a:t>
                      </a:r>
                      <a:endParaRPr kumimoji="0" lang="fr-F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-BoldM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-BoldMT"/>
                        </a:rPr>
                        <a:t>3</a:t>
                      </a:r>
                      <a:endParaRPr kumimoji="0" lang="fr-F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-BoldM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-BoldMT"/>
                        </a:rPr>
                        <a:t>2</a:t>
                      </a:r>
                      <a:endParaRPr kumimoji="0" lang="fr-F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-BoldM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-BoldMT"/>
                        </a:rPr>
                        <a:t>1</a:t>
                      </a:r>
                      <a:endParaRPr kumimoji="0" lang="fr-F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-BoldM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-BoldMT"/>
                        </a:rPr>
                        <a:t>0</a:t>
                      </a:r>
                      <a:endParaRPr kumimoji="0" lang="fr-F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-BoldM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M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M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M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M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M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/>
                        </a:rPr>
                        <a:t>photocell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M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/>
                        </a:rPr>
                        <a:t>POT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M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/>
                        </a:rPr>
                        <a:t>temp sensor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imesNewRomanPSM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487" name="Rectangle 169"/>
          <p:cNvSpPr>
            <a:spLocks noGrp="1" noChangeArrowheads="1"/>
          </p:cNvSpPr>
          <p:nvPr>
            <p:ph type="title"/>
          </p:nvPr>
        </p:nvSpPr>
        <p:spPr>
          <a:xfrm>
            <a:off x="115999" y="1320139"/>
            <a:ext cx="9942399" cy="8382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Spartronics</a:t>
            </a:r>
            <a:r>
              <a:rPr lang="en-US" dirty="0"/>
              <a:t> Experimenter </a:t>
            </a:r>
            <a:r>
              <a:rPr lang="en-US" sz="3800" u="sng" dirty="0"/>
              <a:t>Analog</a:t>
            </a:r>
            <a:r>
              <a:rPr lang="en-US" sz="3800" dirty="0"/>
              <a:t> Pin Assignments</a:t>
            </a:r>
          </a:p>
        </p:txBody>
      </p:sp>
      <p:sp>
        <p:nvSpPr>
          <p:cNvPr id="76976" name="Rectangle 17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478339" y="2525053"/>
            <a:ext cx="2851150" cy="287337"/>
          </a:xfrm>
          <a:prstGeom prst="rect">
            <a:avLst/>
          </a:prstGeom>
          <a:solidFill>
            <a:srgbClr val="FFFF5B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E58A0D-C438-4ADC-A163-17DF1565E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720" y="3056866"/>
            <a:ext cx="4786108" cy="349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46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50EE55-EB7E-42CC-A935-3D48903CF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PyMata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405225-F4D3-4177-8378-EE82DA089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428466"/>
            <a:ext cx="8161866" cy="4612895"/>
          </a:xfrm>
        </p:spPr>
        <p:txBody>
          <a:bodyPr>
            <a:normAutofit/>
          </a:bodyPr>
          <a:lstStyle/>
          <a:p>
            <a:r>
              <a:rPr lang="en-US" sz="2000" dirty="0"/>
              <a:t>Though </a:t>
            </a:r>
            <a:r>
              <a:rPr lang="en-US" sz="2000" dirty="0" err="1"/>
              <a:t>Firmata</a:t>
            </a:r>
            <a:r>
              <a:rPr lang="en-US" sz="2000" dirty="0"/>
              <a:t> provides a low-level interface, we’ll use something a bit more civilized</a:t>
            </a:r>
          </a:p>
          <a:p>
            <a:r>
              <a:rPr lang="en-US" sz="2000" dirty="0" err="1"/>
              <a:t>PyMata</a:t>
            </a:r>
            <a:r>
              <a:rPr lang="en-US" sz="2000" dirty="0"/>
              <a:t> provides an intuitive object-based interface to the hardware</a:t>
            </a:r>
          </a:p>
          <a:p>
            <a:pPr lvl="1"/>
            <a:r>
              <a:rPr lang="en-US" sz="1800" dirty="0"/>
              <a:t>Button:  </a:t>
            </a:r>
            <a:r>
              <a:rPr lang="en-US" sz="1800" dirty="0" err="1"/>
              <a:t>ispressed</a:t>
            </a:r>
            <a:r>
              <a:rPr lang="en-US" sz="1800" dirty="0"/>
              <a:t>()</a:t>
            </a:r>
          </a:p>
          <a:p>
            <a:pPr lvl="1"/>
            <a:r>
              <a:rPr lang="en-US" sz="1800" dirty="0"/>
              <a:t>LED (Light emitting diode):  </a:t>
            </a:r>
            <a:r>
              <a:rPr lang="en-US" sz="1800" dirty="0" err="1"/>
              <a:t>led.on</a:t>
            </a:r>
            <a:r>
              <a:rPr lang="en-US" sz="1800" dirty="0"/>
              <a:t>(), </a:t>
            </a:r>
            <a:r>
              <a:rPr lang="en-US" sz="1800" dirty="0" err="1"/>
              <a:t>led.off</a:t>
            </a:r>
            <a:r>
              <a:rPr lang="en-US" sz="1800" dirty="0"/>
              <a:t>()</a:t>
            </a:r>
          </a:p>
          <a:p>
            <a:pPr lvl="1"/>
            <a:r>
              <a:rPr lang="en-US" sz="1800" dirty="0"/>
              <a:t>LEDPWM:  </a:t>
            </a:r>
            <a:r>
              <a:rPr lang="en-US" sz="1800" dirty="0" err="1"/>
              <a:t>led.on</a:t>
            </a:r>
            <a:r>
              <a:rPr lang="en-US" sz="1800" dirty="0"/>
              <a:t>(), </a:t>
            </a:r>
            <a:r>
              <a:rPr lang="en-US" sz="1800" dirty="0" err="1"/>
              <a:t>led.off</a:t>
            </a:r>
            <a:r>
              <a:rPr lang="en-US" sz="1800" dirty="0"/>
              <a:t>(), </a:t>
            </a:r>
            <a:r>
              <a:rPr lang="en-US" sz="1800" dirty="0" err="1"/>
              <a:t>led.fraction</a:t>
            </a:r>
            <a:r>
              <a:rPr lang="en-US" sz="1800" dirty="0"/>
              <a:t>()</a:t>
            </a:r>
          </a:p>
          <a:p>
            <a:pPr lvl="1"/>
            <a:r>
              <a:rPr lang="en-US" sz="1800" dirty="0"/>
              <a:t>Pot (Potentiometer):  </a:t>
            </a:r>
            <a:r>
              <a:rPr lang="en-US" sz="1800" dirty="0" err="1"/>
              <a:t>pot.fraction</a:t>
            </a:r>
            <a:r>
              <a:rPr lang="en-US" sz="1800" dirty="0"/>
              <a:t>()</a:t>
            </a:r>
          </a:p>
          <a:p>
            <a:pPr lvl="1"/>
            <a:r>
              <a:rPr lang="en-US" sz="1800" dirty="0"/>
              <a:t>Servo:  </a:t>
            </a:r>
            <a:r>
              <a:rPr lang="en-US" sz="1800" dirty="0" err="1"/>
              <a:t>servo.write</a:t>
            </a:r>
            <a:r>
              <a:rPr lang="en-US" sz="1800" dirty="0"/>
              <a:t>(degrees)</a:t>
            </a:r>
          </a:p>
          <a:p>
            <a:pPr lvl="1"/>
            <a:r>
              <a:rPr lang="en-US" sz="1800" dirty="0"/>
              <a:t>Speaker:  </a:t>
            </a:r>
            <a:r>
              <a:rPr lang="en-US" sz="1800" dirty="0" err="1"/>
              <a:t>spkr.play</a:t>
            </a:r>
            <a:r>
              <a:rPr lang="en-US" sz="1800" dirty="0"/>
              <a:t>(</a:t>
            </a:r>
            <a:r>
              <a:rPr lang="en-US" sz="1800" dirty="0" err="1"/>
              <a:t>freq</a:t>
            </a:r>
            <a:r>
              <a:rPr lang="en-US" sz="1800" dirty="0"/>
              <a:t>) </a:t>
            </a:r>
          </a:p>
          <a:p>
            <a:r>
              <a:rPr lang="en-US" sz="2000">
                <a:hlinkClick r:id="rId2"/>
              </a:rPr>
              <a:t>https://github.com/MrYsLab/pymata-aio/wiki</a:t>
            </a:r>
            <a:r>
              <a:rPr lang="en-US" sz="2000"/>
              <a:t> </a:t>
            </a:r>
            <a:endParaRPr lang="en-US" sz="2000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14448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3E1A-2148-4456-A5FB-180B6BB43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2F0C5-CFC0-4615-A65F-0BC0C60FD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7961"/>
            <a:ext cx="8596668" cy="4573401"/>
          </a:xfrm>
        </p:spPr>
        <p:txBody>
          <a:bodyPr/>
          <a:lstStyle/>
          <a:p>
            <a:r>
              <a:rPr lang="en-US" dirty="0"/>
              <a:t>Lab kits are available today and will be needed for labs this week</a:t>
            </a:r>
          </a:p>
          <a:p>
            <a:r>
              <a:rPr lang="en-US" dirty="0"/>
              <a:t>SNAFU with Homework 6.  It will be due next week.</a:t>
            </a:r>
          </a:p>
          <a:p>
            <a:r>
              <a:rPr lang="en-US" dirty="0"/>
              <a:t>Eric Wertz will lead today’s discussion</a:t>
            </a:r>
          </a:p>
          <a:p>
            <a:pPr lvl="1"/>
            <a:r>
              <a:rPr lang="en-US" dirty="0"/>
              <a:t>Introduction to the Arduino in Python</a:t>
            </a:r>
          </a:p>
          <a:p>
            <a:r>
              <a:rPr lang="en-US" dirty="0"/>
              <a:t>For next week, read chapter 10 &amp; 11</a:t>
            </a:r>
          </a:p>
        </p:txBody>
      </p:sp>
    </p:spTree>
    <p:extLst>
      <p:ext uri="{BB962C8B-B14F-4D97-AF65-F5344CB8AC3E}">
        <p14:creationId xmlns:p14="http://schemas.microsoft.com/office/powerpoint/2010/main" val="4272840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8F3D2-F7CD-46D0-9978-BB70959F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7112-DF22-40F6-9097-590475D89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06341"/>
            <a:ext cx="8596668" cy="4445318"/>
          </a:xfrm>
        </p:spPr>
        <p:txBody>
          <a:bodyPr/>
          <a:lstStyle/>
          <a:p>
            <a:r>
              <a:rPr lang="en-US" dirty="0"/>
              <a:t>Recall:</a:t>
            </a:r>
          </a:p>
          <a:p>
            <a:pPr lvl="1"/>
            <a:r>
              <a:rPr lang="en-US" dirty="0"/>
              <a:t>A computer takes input, performs some operations (the eponymous “compute”) and generates output</a:t>
            </a:r>
          </a:p>
          <a:p>
            <a:r>
              <a:rPr lang="en-US" dirty="0"/>
              <a:t>Modern general-purpose computers can take a wide range of input and generate a plethora of difference experiences</a:t>
            </a:r>
          </a:p>
          <a:p>
            <a:pPr lvl="1"/>
            <a:r>
              <a:rPr lang="en-US" dirty="0"/>
              <a:t>This flexibility is expensive</a:t>
            </a:r>
          </a:p>
          <a:p>
            <a:pPr lvl="1"/>
            <a:r>
              <a:rPr lang="en-US" dirty="0"/>
              <a:t>Uses general purpose operating</a:t>
            </a:r>
          </a:p>
          <a:p>
            <a:pPr marL="457200" lvl="1" indent="0">
              <a:buNone/>
            </a:pPr>
            <a:r>
              <a:rPr lang="en-US" dirty="0"/>
              <a:t>     systems</a:t>
            </a:r>
          </a:p>
          <a:p>
            <a:pPr lvl="1"/>
            <a:r>
              <a:rPr lang="en-US" dirty="0"/>
              <a:t>Requires increasingly powerful </a:t>
            </a:r>
          </a:p>
          <a:p>
            <a:pPr marL="457200" lvl="1" indent="0">
              <a:buNone/>
            </a:pPr>
            <a:r>
              <a:rPr lang="en-US" dirty="0"/>
              <a:t>     hardware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733286B3-32EE-4510-9392-29AB669DD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148" y="2916845"/>
            <a:ext cx="4176368" cy="36282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DC2D61-F6AD-4D1C-9F99-79767956A78D}"/>
              </a:ext>
            </a:extLst>
          </p:cNvPr>
          <p:cNvSpPr txBox="1"/>
          <p:nvPr/>
        </p:nvSpPr>
        <p:spPr>
          <a:xfrm>
            <a:off x="883920" y="6048345"/>
            <a:ext cx="3611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Transistor count on largest microprocessors 1975-2010</a:t>
            </a:r>
            <a:r>
              <a:rPr lang="en-US" sz="1000" dirty="0"/>
              <a:t>. From: Computer History Museum Revolution exhibit</a:t>
            </a:r>
          </a:p>
        </p:txBody>
      </p:sp>
    </p:spTree>
    <p:extLst>
      <p:ext uri="{BB962C8B-B14F-4D97-AF65-F5344CB8AC3E}">
        <p14:creationId xmlns:p14="http://schemas.microsoft.com/office/powerpoint/2010/main" val="2713293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5E0E6-947E-4A61-A265-D7E6AAABB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Systems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F7F090B-A293-40A2-9215-CB715BF28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02253"/>
            <a:ext cx="8596668" cy="3880773"/>
          </a:xfrm>
        </p:spPr>
        <p:txBody>
          <a:bodyPr>
            <a:normAutofit/>
          </a:bodyPr>
          <a:lstStyle/>
          <a:p>
            <a:r>
              <a:rPr lang="en-US" sz="2000" dirty="0"/>
              <a:t>As microprocessors become cheaper</a:t>
            </a:r>
          </a:p>
          <a:p>
            <a:pPr lvl="1"/>
            <a:r>
              <a:rPr lang="en-US" sz="1800" dirty="0"/>
              <a:t>Embedding microprocessors as a </a:t>
            </a:r>
            <a:r>
              <a:rPr lang="en-US" sz="1800" dirty="0">
                <a:solidFill>
                  <a:srgbClr val="508926"/>
                </a:solidFill>
              </a:rPr>
              <a:t>control</a:t>
            </a:r>
            <a:r>
              <a:rPr lang="en-US" sz="1800" dirty="0"/>
              <a:t> mechanism has become more common</a:t>
            </a:r>
          </a:p>
          <a:p>
            <a:pPr lvl="1"/>
            <a:r>
              <a:rPr lang="en-US" sz="1800" dirty="0"/>
              <a:t>Embedded systems now </a:t>
            </a:r>
          </a:p>
          <a:p>
            <a:pPr marL="457200" lvl="1" indent="0">
              <a:buNone/>
            </a:pPr>
            <a:r>
              <a:rPr lang="en-US" sz="1800" dirty="0"/>
              <a:t>    dominate the market</a:t>
            </a:r>
          </a:p>
          <a:p>
            <a:pPr lvl="1"/>
            <a:r>
              <a:rPr lang="en-US" sz="1800" dirty="0"/>
              <a:t>Modern embedded systems have</a:t>
            </a:r>
          </a:p>
          <a:p>
            <a:pPr marL="457200" lvl="1" indent="0">
              <a:buNone/>
            </a:pPr>
            <a:r>
              <a:rPr lang="en-US" sz="1800" dirty="0"/>
              <a:t>    integrated many peripherals and</a:t>
            </a:r>
          </a:p>
          <a:p>
            <a:pPr marL="457200" lvl="1" indent="0">
              <a:buNone/>
            </a:pPr>
            <a:r>
              <a:rPr lang="en-US" sz="1800" dirty="0"/>
              <a:t>    the CPU into one chip called a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699840"/>
                </a:solidFill>
              </a:rPr>
              <a:t>    Microcontroller</a:t>
            </a:r>
          </a:p>
          <a:p>
            <a:pPr lvl="1"/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D5419B-1C9E-4577-B25A-6C9290DED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193" y="2519853"/>
            <a:ext cx="7033047" cy="41349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AEF4B6-C55C-4F41-B202-0229C2784B22}"/>
              </a:ext>
            </a:extLst>
          </p:cNvPr>
          <p:cNvSpPr txBox="1"/>
          <p:nvPr/>
        </p:nvSpPr>
        <p:spPr>
          <a:xfrm>
            <a:off x="1828800" y="6360186"/>
            <a:ext cx="345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Embedded Systems vs Other Silicon Market Segments </a:t>
            </a:r>
          </a:p>
          <a:p>
            <a:r>
              <a:rPr lang="en-US" sz="1000" dirty="0"/>
              <a:t>The Register</a:t>
            </a:r>
          </a:p>
        </p:txBody>
      </p:sp>
    </p:spTree>
    <p:extLst>
      <p:ext uri="{BB962C8B-B14F-4D97-AF65-F5344CB8AC3E}">
        <p14:creationId xmlns:p14="http://schemas.microsoft.com/office/powerpoint/2010/main" val="3273292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354" y="2950122"/>
            <a:ext cx="2706687" cy="270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Microcontroller?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0157" y="1196181"/>
            <a:ext cx="7740650" cy="4967288"/>
          </a:xfrm>
        </p:spPr>
        <p:txBody>
          <a:bodyPr/>
          <a:lstStyle/>
          <a:p>
            <a:r>
              <a:rPr lang="en-US" sz="2400" dirty="0"/>
              <a:t>A small computer usually implemented on a single integrated circuit (IC) that contains a central processing unit (CPU), some memory, and peripheral devices such as counter/timers, analog-to-digital converters, serial communication hardware, etc.</a:t>
            </a:r>
            <a:endParaRPr lang="en-US" sz="2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48296" y="5395666"/>
            <a:ext cx="35099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sz="1400"/>
              <a:t>http://www.amazon.com/AVR-Pin-20MHz-32K-ATMega328/dp/B004G5AVS6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30446" y="3714505"/>
            <a:ext cx="3509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/>
              <a:t>ATmega328</a:t>
            </a:r>
            <a:br>
              <a:rPr lang="en-US" sz="2000"/>
            </a:br>
            <a:r>
              <a:rPr lang="en-US" sz="2000"/>
              <a:t>the ‘brain’ of the Arduino</a:t>
            </a:r>
          </a:p>
        </p:txBody>
      </p:sp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>
            <a:off x="4253009" y="3890716"/>
            <a:ext cx="1285875" cy="177800"/>
          </a:xfrm>
          <a:prstGeom prst="straightConnector1">
            <a:avLst/>
          </a:prstGeom>
          <a:noFill/>
          <a:ln w="34925" algn="ctr">
            <a:solidFill>
              <a:srgbClr val="FF0000"/>
            </a:solidFill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41" descr="Arduino top view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308" y="4555879"/>
            <a:ext cx="2182812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 rot="480000">
              <a:off x="3831740" y="4431918"/>
              <a:ext cx="453240" cy="1225015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 rot="480000">
                <a:off x="3819888" y="4420098"/>
                <a:ext cx="476944" cy="124865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4747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Where are Microcontrollers Used?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83106" y="1046329"/>
            <a:ext cx="7740650" cy="496728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Everywhere!</a:t>
            </a:r>
          </a:p>
          <a:p>
            <a:pPr lvl="1"/>
            <a:r>
              <a:rPr lang="en-US" sz="2400" dirty="0"/>
              <a:t>Car</a:t>
            </a:r>
          </a:p>
          <a:p>
            <a:pPr lvl="1"/>
            <a:r>
              <a:rPr lang="en-US" sz="2400" dirty="0"/>
              <a:t>Phone</a:t>
            </a:r>
          </a:p>
          <a:p>
            <a:pPr lvl="1"/>
            <a:r>
              <a:rPr lang="en-US" sz="2400" dirty="0"/>
              <a:t>Toothbrush</a:t>
            </a:r>
          </a:p>
          <a:p>
            <a:pPr lvl="1"/>
            <a:r>
              <a:rPr lang="en-US" sz="2400" dirty="0"/>
              <a:t>Microwave oven</a:t>
            </a:r>
          </a:p>
          <a:p>
            <a:pPr lvl="1"/>
            <a:r>
              <a:rPr lang="en-US" sz="2400" dirty="0"/>
              <a:t>Copier</a:t>
            </a:r>
          </a:p>
          <a:p>
            <a:pPr lvl="1"/>
            <a:r>
              <a:rPr lang="en-US" sz="2400" dirty="0"/>
              <a:t>Television</a:t>
            </a:r>
          </a:p>
          <a:p>
            <a:pPr lvl="1"/>
            <a:r>
              <a:rPr lang="en-US" sz="2400" dirty="0"/>
              <a:t>PC keyboard</a:t>
            </a:r>
          </a:p>
          <a:p>
            <a:pPr lvl="1"/>
            <a:r>
              <a:rPr lang="en-US" sz="2400" dirty="0"/>
              <a:t>Xbox Controllers</a:t>
            </a:r>
          </a:p>
          <a:p>
            <a:pPr lvl="1"/>
            <a:r>
              <a:rPr lang="en-US" sz="2400" dirty="0"/>
              <a:t>Appliances</a:t>
            </a:r>
          </a:p>
          <a:p>
            <a:r>
              <a:rPr lang="en-US" sz="2400" dirty="0">
                <a:hlinkClick r:id="rId3"/>
              </a:rPr>
              <a:t>http://ecomodder.com/wiki/index.php/MPGuino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3795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207BC-702E-4CA6-8BBA-9707A8237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Arduino Platform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32590-86F3-49A4-B931-777D5381A42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122680"/>
            <a:ext cx="7938448" cy="578612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About 10 years old and more than 1M units sold</a:t>
            </a:r>
          </a:p>
          <a:p>
            <a:r>
              <a:rPr lang="en-US" sz="2800" dirty="0"/>
              <a:t>Open Source hardware and software</a:t>
            </a:r>
          </a:p>
          <a:p>
            <a:pPr lvl="1"/>
            <a:r>
              <a:rPr lang="en-US" sz="2400" dirty="0"/>
              <a:t>Open Source:  the source code to build the software and the designs to build the hardware are publicly available</a:t>
            </a:r>
          </a:p>
          <a:p>
            <a:pPr lvl="1"/>
            <a:r>
              <a:rPr lang="en-US" sz="2400" dirty="0"/>
              <a:t>Anyone who is willing to follow the license may build on this platform</a:t>
            </a:r>
          </a:p>
          <a:p>
            <a:pPr lvl="1"/>
            <a:r>
              <a:rPr lang="en-US" sz="2400" dirty="0"/>
              <a:t>There are many clones</a:t>
            </a:r>
          </a:p>
          <a:p>
            <a:pPr lvl="2"/>
            <a:r>
              <a:rPr lang="en-US" sz="2000" dirty="0"/>
              <a:t>Since the designs are publicly available, these clones tend to be of high quality and perfectly compatible</a:t>
            </a:r>
          </a:p>
          <a:p>
            <a:pPr lvl="1"/>
            <a:r>
              <a:rPr lang="en-US" sz="2400" dirty="0"/>
              <a:t>Arduino itself is a brand that encompasses the entire system</a:t>
            </a:r>
          </a:p>
          <a:p>
            <a:pPr lvl="2"/>
            <a:r>
              <a:rPr lang="en-US" sz="2000" dirty="0"/>
              <a:t>The Arduino hardware itself, including the shape of the dev board</a:t>
            </a:r>
          </a:p>
          <a:p>
            <a:pPr lvl="2"/>
            <a:r>
              <a:rPr lang="en-US" sz="2000" dirty="0"/>
              <a:t>The programming interface (API)</a:t>
            </a:r>
          </a:p>
          <a:p>
            <a:pPr lvl="2"/>
            <a:r>
              <a:rPr lang="en-US" sz="2000" dirty="0"/>
              <a:t>The Arduino integrated programming</a:t>
            </a:r>
          </a:p>
          <a:p>
            <a:pPr marL="914400" lvl="2" indent="0">
              <a:buNone/>
            </a:pPr>
            <a:r>
              <a:rPr lang="en-US" sz="2000" dirty="0"/>
              <a:t>    environment (IDE)</a:t>
            </a:r>
          </a:p>
          <a:p>
            <a:pPr lvl="2"/>
            <a:r>
              <a:rPr lang="en-US" sz="2000" dirty="0"/>
              <a:t>http://Arduino.cc</a:t>
            </a:r>
          </a:p>
          <a:p>
            <a:pPr lvl="1"/>
            <a:endParaRPr lang="en-US" sz="2000" dirty="0"/>
          </a:p>
        </p:txBody>
      </p:sp>
      <p:pic>
        <p:nvPicPr>
          <p:cNvPr id="5" name="Picture 41" descr="Arduino top view 2">
            <a:extLst>
              <a:ext uri="{FF2B5EF4-FFF2-40B4-BE49-F238E27FC236}">
                <a16:creationId xmlns:a16="http://schemas.microsoft.com/office/drawing/2014/main" id="{3987E61C-97D0-4785-B6F8-7ECFC91B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447" y="5118552"/>
            <a:ext cx="2340233" cy="163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208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1F9337-7285-42CB-A200-769B9EEE5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270" y="586167"/>
            <a:ext cx="3239770" cy="14540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4AE07D-1924-44E5-AC78-14C0905ED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270" y="2040193"/>
            <a:ext cx="3240174" cy="22179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DF34F8-2BB3-40B1-B31C-D7E3692AF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3271" y="4196932"/>
            <a:ext cx="3239770" cy="22009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B6A606-3610-454C-8288-3424B4AF6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Arduino Platform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0E6EC-6BF1-4C57-89B7-B2406FE91AF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295400"/>
            <a:ext cx="5233266" cy="5425440"/>
          </a:xfrm>
        </p:spPr>
        <p:txBody>
          <a:bodyPr>
            <a:normAutofit/>
          </a:bodyPr>
          <a:lstStyle/>
          <a:p>
            <a:r>
              <a:rPr lang="en-US" sz="2000" dirty="0"/>
              <a:t>Arduino is a family</a:t>
            </a:r>
          </a:p>
          <a:p>
            <a:pPr lvl="1"/>
            <a:r>
              <a:rPr lang="en-US" sz="1800" dirty="0"/>
              <a:t>The Arduino UNO is the most popular</a:t>
            </a:r>
          </a:p>
          <a:p>
            <a:pPr lvl="1"/>
            <a:r>
              <a:rPr lang="en-US" sz="1800" dirty="0"/>
              <a:t>There are many form factors and with differing capabilities</a:t>
            </a:r>
          </a:p>
          <a:p>
            <a:pPr lvl="1"/>
            <a:r>
              <a:rPr lang="en-US" sz="1800" dirty="0"/>
              <a:t>The UNO standardization of the UNO platform allows for many hardware accessories (called shields) to exist</a:t>
            </a:r>
          </a:p>
          <a:p>
            <a:r>
              <a:rPr lang="en-US" sz="2000" dirty="0"/>
              <a:t>There is competition</a:t>
            </a:r>
          </a:p>
          <a:p>
            <a:pPr lvl="1"/>
            <a:r>
              <a:rPr lang="en-US" sz="1800" dirty="0"/>
              <a:t>Raspberry Pi</a:t>
            </a:r>
          </a:p>
          <a:p>
            <a:pPr lvl="1"/>
            <a:r>
              <a:rPr lang="en-US" sz="1800" dirty="0" err="1"/>
              <a:t>Micro:bit</a:t>
            </a:r>
            <a:endParaRPr lang="en-US" sz="1800" dirty="0"/>
          </a:p>
          <a:p>
            <a:pPr lvl="1"/>
            <a:r>
              <a:rPr lang="en-US" sz="1800" dirty="0" err="1"/>
              <a:t>MicroPython</a:t>
            </a:r>
            <a:endParaRPr lang="en-US" sz="1800" dirty="0"/>
          </a:p>
          <a:p>
            <a:pPr lvl="1"/>
            <a:r>
              <a:rPr lang="en-US" sz="1800" dirty="0"/>
              <a:t>Feather/</a:t>
            </a:r>
            <a:r>
              <a:rPr lang="en-US" sz="1800" dirty="0" err="1"/>
              <a:t>CircuitPython</a:t>
            </a:r>
            <a:endParaRPr lang="en-US" sz="1800" dirty="0"/>
          </a:p>
          <a:p>
            <a:pPr lvl="1"/>
            <a:r>
              <a:rPr lang="en-US" sz="1800" dirty="0"/>
              <a:t>Azure Sphere</a:t>
            </a:r>
          </a:p>
        </p:txBody>
      </p:sp>
    </p:spTree>
    <p:extLst>
      <p:ext uri="{BB962C8B-B14F-4D97-AF65-F5344CB8AC3E}">
        <p14:creationId xmlns:p14="http://schemas.microsoft.com/office/powerpoint/2010/main" val="1317109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Arduino Platform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0925" y="1524000"/>
            <a:ext cx="3313113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/>
              <a:t>Atmel ATmega328 microcontroller</a:t>
            </a:r>
          </a:p>
          <a:p>
            <a:pPr>
              <a:lnSpc>
                <a:spcPct val="80000"/>
              </a:lnSpc>
            </a:pPr>
            <a:r>
              <a:rPr lang="en-US" sz="2400"/>
              <a:t>14 digital I/O pins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6 with PWM</a:t>
            </a:r>
          </a:p>
          <a:p>
            <a:pPr>
              <a:lnSpc>
                <a:spcPct val="80000"/>
              </a:lnSpc>
            </a:pPr>
            <a:r>
              <a:rPr lang="en-US" sz="2400"/>
              <a:t>6 analog I/O pins</a:t>
            </a:r>
          </a:p>
          <a:p>
            <a:pPr>
              <a:lnSpc>
                <a:spcPct val="80000"/>
              </a:lnSpc>
            </a:pPr>
            <a:r>
              <a:rPr lang="en-US" sz="2400"/>
              <a:t>32 kB (-2 kB)</a:t>
            </a:r>
            <a:br>
              <a:rPr lang="en-US" sz="2400"/>
            </a:br>
            <a:r>
              <a:rPr lang="en-US" sz="2400"/>
              <a:t>Flash memory</a:t>
            </a:r>
          </a:p>
          <a:p>
            <a:pPr>
              <a:lnSpc>
                <a:spcPct val="80000"/>
              </a:lnSpc>
            </a:pPr>
            <a:r>
              <a:rPr lang="en-US" sz="2400"/>
              <a:t>2 kB RAM</a:t>
            </a:r>
          </a:p>
          <a:p>
            <a:pPr>
              <a:lnSpc>
                <a:spcPct val="80000"/>
              </a:lnSpc>
            </a:pPr>
            <a:r>
              <a:rPr lang="en-US" sz="2400"/>
              <a:t>1 kB EEPROM</a:t>
            </a:r>
          </a:p>
          <a:p>
            <a:pPr>
              <a:lnSpc>
                <a:spcPct val="80000"/>
              </a:lnSpc>
            </a:pPr>
            <a:r>
              <a:rPr lang="en-US" sz="2400"/>
              <a:t>16 MHz clock</a:t>
            </a:r>
          </a:p>
          <a:p>
            <a:pPr>
              <a:lnSpc>
                <a:spcPct val="80000"/>
              </a:lnSpc>
            </a:pPr>
            <a:r>
              <a:rPr lang="en-US" sz="2400"/>
              <a:t>$22 - $30 built</a:t>
            </a:r>
          </a:p>
          <a:p>
            <a:pPr lvl="1">
              <a:lnSpc>
                <a:spcPct val="80000"/>
              </a:lnSpc>
            </a:pPr>
            <a:r>
              <a:rPr lang="en-US" sz="1900"/>
              <a:t>$13 ‘breadboardable’</a:t>
            </a:r>
          </a:p>
          <a:p>
            <a:pPr>
              <a:lnSpc>
                <a:spcPct val="80000"/>
              </a:lnSpc>
            </a:pPr>
            <a:endParaRPr lang="en-US" sz="2400"/>
          </a:p>
        </p:txBody>
      </p:sp>
      <p:pic>
        <p:nvPicPr>
          <p:cNvPr id="8198" name="Picture 41" descr="Arduino top view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087" y="1833563"/>
            <a:ext cx="471805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19"/>
          <p:cNvSpPr txBox="1">
            <a:spLocks noChangeArrowheads="1"/>
          </p:cNvSpPr>
          <p:nvPr/>
        </p:nvSpPr>
        <p:spPr bwMode="auto">
          <a:xfrm>
            <a:off x="4917500" y="2632076"/>
            <a:ext cx="747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000" b="1">
                <a:solidFill>
                  <a:srgbClr val="FFFFFF"/>
                </a:solidFill>
              </a:rPr>
              <a:t>FTDI</a:t>
            </a:r>
            <a:br>
              <a:rPr lang="en-US" sz="1000" b="1">
                <a:solidFill>
                  <a:srgbClr val="FFFFFF"/>
                </a:solidFill>
              </a:rPr>
            </a:br>
            <a:r>
              <a:rPr lang="en-US" sz="1000" b="1">
                <a:solidFill>
                  <a:srgbClr val="FFFFFF"/>
                </a:solidFill>
              </a:rPr>
              <a:t>USB chip</a:t>
            </a:r>
          </a:p>
        </p:txBody>
      </p:sp>
      <p:sp>
        <p:nvSpPr>
          <p:cNvPr id="8205" name="AutoShape 22"/>
          <p:cNvSpPr>
            <a:spLocks/>
          </p:cNvSpPr>
          <p:nvPr/>
        </p:nvSpPr>
        <p:spPr bwMode="auto">
          <a:xfrm rot="5400000">
            <a:off x="6713757" y="429420"/>
            <a:ext cx="242887" cy="2632075"/>
          </a:xfrm>
          <a:prstGeom prst="leftBrace">
            <a:avLst>
              <a:gd name="adj1" fmla="val 90305"/>
              <a:gd name="adj2" fmla="val 50000"/>
            </a:avLst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>
              <a:solidFill>
                <a:srgbClr val="FF3300"/>
              </a:solidFill>
            </a:endParaRPr>
          </a:p>
        </p:txBody>
      </p:sp>
      <p:sp>
        <p:nvSpPr>
          <p:cNvPr id="8206" name="Rectangle 23"/>
          <p:cNvSpPr>
            <a:spLocks noChangeArrowheads="1"/>
          </p:cNvSpPr>
          <p:nvPr/>
        </p:nvSpPr>
        <p:spPr bwMode="auto">
          <a:xfrm>
            <a:off x="6282749" y="1346200"/>
            <a:ext cx="1149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400" b="1">
                <a:solidFill>
                  <a:srgbClr val="FF3300"/>
                </a:solidFill>
              </a:rPr>
              <a:t>Digital Pins</a:t>
            </a:r>
          </a:p>
        </p:txBody>
      </p:sp>
      <p:sp>
        <p:nvSpPr>
          <p:cNvPr id="8207" name="AutoShape 24"/>
          <p:cNvSpPr>
            <a:spLocks/>
          </p:cNvSpPr>
          <p:nvPr/>
        </p:nvSpPr>
        <p:spPr bwMode="auto">
          <a:xfrm rot="16200000" flipV="1">
            <a:off x="7634507" y="4668045"/>
            <a:ext cx="242887" cy="1044575"/>
          </a:xfrm>
          <a:prstGeom prst="leftBrace">
            <a:avLst>
              <a:gd name="adj1" fmla="val 35839"/>
              <a:gd name="adj2" fmla="val 50000"/>
            </a:avLst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>
              <a:solidFill>
                <a:srgbClr val="FF3300"/>
              </a:solidFill>
            </a:endParaRPr>
          </a:p>
        </p:txBody>
      </p:sp>
      <p:sp>
        <p:nvSpPr>
          <p:cNvPr id="8208" name="Rectangle 25"/>
          <p:cNvSpPr>
            <a:spLocks noChangeArrowheads="1"/>
          </p:cNvSpPr>
          <p:nvPr/>
        </p:nvSpPr>
        <p:spPr bwMode="auto">
          <a:xfrm>
            <a:off x="7278112" y="5267325"/>
            <a:ext cx="1066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200" b="1">
                <a:solidFill>
                  <a:srgbClr val="FF3300"/>
                </a:solidFill>
              </a:rPr>
              <a:t>Analog Pins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318887" y="1365250"/>
            <a:ext cx="5727700" cy="4197350"/>
            <a:chOff x="3205163" y="1365250"/>
            <a:chExt cx="5727700" cy="4197351"/>
          </a:xfrm>
        </p:grpSpPr>
        <p:sp>
          <p:nvSpPr>
            <p:cNvPr id="8204" name="Text Box 16"/>
            <p:cNvSpPr txBox="1">
              <a:spLocks noChangeArrowheads="1"/>
            </p:cNvSpPr>
            <p:nvPr/>
          </p:nvSpPr>
          <p:spPr bwMode="auto">
            <a:xfrm>
              <a:off x="3714751" y="2422525"/>
              <a:ext cx="722313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2000" b="1">
                  <a:solidFill>
                    <a:srgbClr val="FFFFFF"/>
                  </a:solidFill>
                </a:rPr>
                <a:t>USB</a:t>
              </a:r>
              <a:br>
                <a:rPr lang="en-US" sz="2000" b="1">
                  <a:solidFill>
                    <a:srgbClr val="FFFFFF"/>
                  </a:solidFill>
                </a:rPr>
              </a:br>
              <a:r>
                <a:rPr lang="en-US" sz="2000" b="1">
                  <a:solidFill>
                    <a:srgbClr val="FFFFFF"/>
                  </a:solidFill>
                </a:rPr>
                <a:t>jack</a:t>
              </a:r>
            </a:p>
          </p:txBody>
        </p:sp>
        <p:sp>
          <p:nvSpPr>
            <p:cNvPr id="2" name="Text Box 17"/>
            <p:cNvSpPr txBox="1">
              <a:spLocks noChangeArrowheads="1"/>
            </p:cNvSpPr>
            <p:nvPr/>
          </p:nvSpPr>
          <p:spPr bwMode="auto">
            <a:xfrm>
              <a:off x="6119813" y="4086225"/>
              <a:ext cx="16652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600" b="1">
                  <a:solidFill>
                    <a:srgbClr val="FF3300"/>
                  </a:solidFill>
                </a:rPr>
                <a:t>Microcontroller</a:t>
              </a:r>
            </a:p>
          </p:txBody>
        </p:sp>
        <p:sp>
          <p:nvSpPr>
            <p:cNvPr id="5" name="Text Box 18"/>
            <p:cNvSpPr txBox="1">
              <a:spLocks noChangeArrowheads="1"/>
            </p:cNvSpPr>
            <p:nvPr/>
          </p:nvSpPr>
          <p:spPr bwMode="auto">
            <a:xfrm>
              <a:off x="4027488" y="4406900"/>
              <a:ext cx="782638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sz="1600" b="1">
                  <a:solidFill>
                    <a:srgbClr val="FFFFFF"/>
                  </a:solidFill>
                </a:rPr>
                <a:t>power</a:t>
              </a:r>
              <a:br>
                <a:rPr lang="en-US" sz="1600" b="1">
                  <a:solidFill>
                    <a:srgbClr val="FFFFFF"/>
                  </a:solidFill>
                </a:rPr>
              </a:br>
              <a:r>
                <a:rPr lang="en-US" sz="1600" b="1">
                  <a:solidFill>
                    <a:srgbClr val="FFFFFF"/>
                  </a:solidFill>
                </a:rPr>
                <a:t>jack</a:t>
              </a:r>
            </a:p>
          </p:txBody>
        </p:sp>
        <p:sp>
          <p:nvSpPr>
            <p:cNvPr id="6" name="Text Box 20"/>
            <p:cNvSpPr txBox="1">
              <a:spLocks noChangeArrowheads="1"/>
            </p:cNvSpPr>
            <p:nvPr/>
          </p:nvSpPr>
          <p:spPr bwMode="auto">
            <a:xfrm>
              <a:off x="3205163" y="3779838"/>
              <a:ext cx="9605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FF3300"/>
                  </a:solidFill>
                </a:rPr>
                <a:t>Voltage</a:t>
              </a:r>
              <a:br>
                <a:rPr lang="en-US" sz="1400" b="1">
                  <a:solidFill>
                    <a:srgbClr val="FF3300"/>
                  </a:solidFill>
                </a:rPr>
              </a:br>
              <a:r>
                <a:rPr lang="en-US" sz="1400" b="1">
                  <a:solidFill>
                    <a:srgbClr val="FF3300"/>
                  </a:solidFill>
                </a:rPr>
                <a:t>regulator</a:t>
              </a:r>
            </a:p>
          </p:txBody>
        </p:sp>
        <p:sp>
          <p:nvSpPr>
            <p:cNvPr id="7" name="Line 21"/>
            <p:cNvSpPr>
              <a:spLocks noChangeShapeType="1"/>
            </p:cNvSpPr>
            <p:nvPr/>
          </p:nvSpPr>
          <p:spPr bwMode="auto">
            <a:xfrm>
              <a:off x="4002088" y="4040188"/>
              <a:ext cx="407988" cy="1111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AutoShape 26"/>
            <p:cNvSpPr>
              <a:spLocks/>
            </p:cNvSpPr>
            <p:nvPr/>
          </p:nvSpPr>
          <p:spPr bwMode="auto">
            <a:xfrm rot="16200000" flipV="1">
              <a:off x="6437313" y="4665663"/>
              <a:ext cx="242888" cy="1044575"/>
            </a:xfrm>
            <a:prstGeom prst="leftBrace">
              <a:avLst>
                <a:gd name="adj1" fmla="val 35839"/>
                <a:gd name="adj2" fmla="val 50000"/>
              </a:avLst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8210" name="Rectangle 27"/>
            <p:cNvSpPr>
              <a:spLocks noChangeArrowheads="1"/>
            </p:cNvSpPr>
            <p:nvPr/>
          </p:nvSpPr>
          <p:spPr bwMode="auto">
            <a:xfrm>
              <a:off x="5910263" y="5287963"/>
              <a:ext cx="12096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200" b="1">
                  <a:solidFill>
                    <a:srgbClr val="FF3300"/>
                  </a:solidFill>
                </a:rPr>
                <a:t>Pwr/GND Pins</a:t>
              </a:r>
            </a:p>
          </p:txBody>
        </p:sp>
        <p:sp>
          <p:nvSpPr>
            <p:cNvPr id="8211" name="Text Box 28"/>
            <p:cNvSpPr txBox="1">
              <a:spLocks noChangeArrowheads="1"/>
            </p:cNvSpPr>
            <p:nvPr/>
          </p:nvSpPr>
          <p:spPr bwMode="auto">
            <a:xfrm>
              <a:off x="8234363" y="3814763"/>
              <a:ext cx="6985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200" b="1">
                  <a:solidFill>
                    <a:srgbClr val="FF3300"/>
                  </a:solidFill>
                </a:rPr>
                <a:t>ICSP</a:t>
              </a:r>
              <a:br>
                <a:rPr lang="en-US" sz="1200" b="1">
                  <a:solidFill>
                    <a:srgbClr val="FF3300"/>
                  </a:solidFill>
                </a:rPr>
              </a:br>
              <a:r>
                <a:rPr lang="en-US" sz="1200" b="1">
                  <a:solidFill>
                    <a:srgbClr val="FF3300"/>
                  </a:solidFill>
                </a:rPr>
                <a:t>Header</a:t>
              </a:r>
            </a:p>
          </p:txBody>
        </p:sp>
        <p:sp>
          <p:nvSpPr>
            <p:cNvPr id="8212" name="Line 29"/>
            <p:cNvSpPr>
              <a:spLocks noChangeShapeType="1"/>
            </p:cNvSpPr>
            <p:nvPr/>
          </p:nvSpPr>
          <p:spPr bwMode="auto">
            <a:xfrm flipH="1" flipV="1">
              <a:off x="8062913" y="3621088"/>
              <a:ext cx="277813" cy="31908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3" name="Text Box 30"/>
            <p:cNvSpPr txBox="1">
              <a:spLocks noChangeArrowheads="1"/>
            </p:cNvSpPr>
            <p:nvPr/>
          </p:nvSpPr>
          <p:spPr bwMode="auto">
            <a:xfrm>
              <a:off x="8247063" y="2379663"/>
              <a:ext cx="6762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200" b="1">
                  <a:solidFill>
                    <a:srgbClr val="FF3300"/>
                  </a:solidFill>
                </a:rPr>
                <a:t>Reset</a:t>
              </a:r>
              <a:br>
                <a:rPr lang="en-US" sz="1200" b="1">
                  <a:solidFill>
                    <a:srgbClr val="FF3300"/>
                  </a:solidFill>
                </a:rPr>
              </a:br>
              <a:r>
                <a:rPr lang="en-US" sz="1200" b="1">
                  <a:solidFill>
                    <a:srgbClr val="FF3300"/>
                  </a:solidFill>
                </a:rPr>
                <a:t>Button</a:t>
              </a:r>
            </a:p>
          </p:txBody>
        </p:sp>
        <p:sp>
          <p:nvSpPr>
            <p:cNvPr id="8214" name="Line 31"/>
            <p:cNvSpPr>
              <a:spLocks noChangeShapeType="1"/>
            </p:cNvSpPr>
            <p:nvPr/>
          </p:nvSpPr>
          <p:spPr bwMode="auto">
            <a:xfrm flipH="1">
              <a:off x="7534276" y="2736850"/>
              <a:ext cx="728663" cy="60007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5" name="Text Box 32"/>
            <p:cNvSpPr txBox="1">
              <a:spLocks noChangeArrowheads="1"/>
            </p:cNvSpPr>
            <p:nvPr/>
          </p:nvSpPr>
          <p:spPr bwMode="auto">
            <a:xfrm>
              <a:off x="8161338" y="1892300"/>
              <a:ext cx="6413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200" b="1">
                  <a:solidFill>
                    <a:srgbClr val="FF3300"/>
                  </a:solidFill>
                </a:rPr>
                <a:t>Power</a:t>
              </a:r>
              <a:br>
                <a:rPr lang="en-US" sz="1200" b="1">
                  <a:solidFill>
                    <a:srgbClr val="FF3300"/>
                  </a:solidFill>
                </a:rPr>
              </a:br>
              <a:r>
                <a:rPr lang="en-US" sz="1200" b="1">
                  <a:solidFill>
                    <a:srgbClr val="FF3300"/>
                  </a:solidFill>
                </a:rPr>
                <a:t>LED</a:t>
              </a:r>
            </a:p>
          </p:txBody>
        </p:sp>
        <p:sp>
          <p:nvSpPr>
            <p:cNvPr id="8216" name="Line 33"/>
            <p:cNvSpPr>
              <a:spLocks noChangeShapeType="1"/>
            </p:cNvSpPr>
            <p:nvPr/>
          </p:nvSpPr>
          <p:spPr bwMode="auto">
            <a:xfrm flipH="1">
              <a:off x="7685088" y="2270125"/>
              <a:ext cx="595313" cy="63976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7" name="Text Box 34"/>
            <p:cNvSpPr txBox="1">
              <a:spLocks noChangeArrowheads="1"/>
            </p:cNvSpPr>
            <p:nvPr/>
          </p:nvSpPr>
          <p:spPr bwMode="auto">
            <a:xfrm>
              <a:off x="4914901" y="1365250"/>
              <a:ext cx="9810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200" b="1">
                  <a:solidFill>
                    <a:srgbClr val="FF3300"/>
                  </a:solidFill>
                </a:rPr>
                <a:t>Pin 13 LED</a:t>
              </a:r>
            </a:p>
          </p:txBody>
        </p:sp>
        <p:sp>
          <p:nvSpPr>
            <p:cNvPr id="8218" name="Line 35"/>
            <p:cNvSpPr>
              <a:spLocks noChangeShapeType="1"/>
            </p:cNvSpPr>
            <p:nvPr/>
          </p:nvSpPr>
          <p:spPr bwMode="auto">
            <a:xfrm>
              <a:off x="5045076" y="1630363"/>
              <a:ext cx="612775" cy="91281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9" name="Line 36"/>
            <p:cNvSpPr>
              <a:spLocks noChangeShapeType="1"/>
            </p:cNvSpPr>
            <p:nvPr/>
          </p:nvSpPr>
          <p:spPr bwMode="auto">
            <a:xfrm>
              <a:off x="4700588" y="1760538"/>
              <a:ext cx="944563" cy="11557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0" name="Text Box 37"/>
            <p:cNvSpPr txBox="1">
              <a:spLocks noChangeArrowheads="1"/>
            </p:cNvSpPr>
            <p:nvPr/>
          </p:nvSpPr>
          <p:spPr bwMode="auto">
            <a:xfrm>
              <a:off x="4071938" y="1428750"/>
              <a:ext cx="7302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200" b="1">
                  <a:solidFill>
                    <a:srgbClr val="FF3300"/>
                  </a:solidFill>
                </a:rPr>
                <a:t>Rx + Tx</a:t>
              </a:r>
              <a:br>
                <a:rPr lang="en-US" sz="1200" b="1">
                  <a:solidFill>
                    <a:srgbClr val="FF3300"/>
                  </a:solidFill>
                </a:rPr>
              </a:br>
              <a:r>
                <a:rPr lang="en-US" sz="1200" b="1">
                  <a:solidFill>
                    <a:srgbClr val="FF3300"/>
                  </a:solidFill>
                </a:rPr>
                <a:t>LEDs</a:t>
              </a: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102988" y="5973764"/>
            <a:ext cx="2841625" cy="523875"/>
          </a:xfrm>
          <a:prstGeom prst="rect">
            <a:avLst/>
          </a:prstGeom>
          <a:solidFill>
            <a:srgbClr val="0070C0">
              <a:alpha val="20000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/>
              <a:t>http://arduino.cc/</a:t>
            </a:r>
          </a:p>
        </p:txBody>
      </p:sp>
    </p:spTree>
    <p:extLst>
      <p:ext uri="{BB962C8B-B14F-4D97-AF65-F5344CB8AC3E}">
        <p14:creationId xmlns:p14="http://schemas.microsoft.com/office/powerpoint/2010/main" val="230972055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</TotalTime>
  <Words>881</Words>
  <Application>Microsoft Office PowerPoint</Application>
  <PresentationFormat>Widescreen</PresentationFormat>
  <Paragraphs>191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Lecture 8:  Arduino</vt:lpstr>
      <vt:lpstr>Announcements</vt:lpstr>
      <vt:lpstr>Embedded Systems</vt:lpstr>
      <vt:lpstr>Embedded Systems</vt:lpstr>
      <vt:lpstr>What is a Microcontroller?</vt:lpstr>
      <vt:lpstr>Where are Microcontrollers Used?</vt:lpstr>
      <vt:lpstr>The Arduino Platform</vt:lpstr>
      <vt:lpstr>The Arduino Platform</vt:lpstr>
      <vt:lpstr>The Arduino Platform</vt:lpstr>
      <vt:lpstr>Our implementation</vt:lpstr>
      <vt:lpstr>PyMata</vt:lpstr>
      <vt:lpstr>Spartronics Experimenter Digital Pin Assignments</vt:lpstr>
      <vt:lpstr>Spartronics Experimenter Analog Pin Assignments</vt:lpstr>
      <vt:lpstr>PyMata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8:  Arduino</dc:title>
  <dc:creator>Bryan Burlingame</dc:creator>
  <cp:lastModifiedBy>Bryan Burlingame</cp:lastModifiedBy>
  <cp:revision>10</cp:revision>
  <dcterms:created xsi:type="dcterms:W3CDTF">2019-03-20T16:01:24Z</dcterms:created>
  <dcterms:modified xsi:type="dcterms:W3CDTF">2019-03-20T18:12:50Z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bburling@microsoft.com</vt:lpwstr>
  </property>
  <property fmtid="{D5CDD505-2E9C-101B-9397-08002B2CF9AE}" pid="5" name="MSIP_Label_f42aa342-8706-4288-bd11-ebb85995028c_SetDate">
    <vt:lpwstr>2019-03-20T17:24:37.6689965Z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77e548c4-3bda-4c28-a1ac-dfdb60d35806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