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306" r:id="rId5"/>
    <p:sldId id="309" r:id="rId6"/>
    <p:sldId id="305" r:id="rId7"/>
    <p:sldId id="308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20" r:id="rId17"/>
    <p:sldId id="323" r:id="rId18"/>
    <p:sldId id="321" r:id="rId19"/>
    <p:sldId id="324" r:id="rId20"/>
    <p:sldId id="325" r:id="rId21"/>
    <p:sldId id="32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CB46"/>
    <a:srgbClr val="508926"/>
    <a:srgbClr val="90C226"/>
    <a:srgbClr val="699840"/>
    <a:srgbClr val="508627"/>
    <a:srgbClr val="2C3C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0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11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Burlingame" userId="c4feaaa9befe0e64" providerId="LiveId" clId="{C07B0704-B001-4581-B353-6547F7760D29}"/>
    <pc:docChg chg="modSld">
      <pc:chgData name="Bryan Burlingame" userId="c4feaaa9befe0e64" providerId="LiveId" clId="{C07B0704-B001-4581-B353-6547F7760D29}" dt="2019-03-06T18:38:18.187" v="11" actId="20577"/>
      <pc:docMkLst>
        <pc:docMk/>
      </pc:docMkLst>
      <pc:sldChg chg="modSp">
        <pc:chgData name="Bryan Burlingame" userId="c4feaaa9befe0e64" providerId="LiveId" clId="{C07B0704-B001-4581-B353-6547F7760D29}" dt="2019-03-06T18:38:18.187" v="11" actId="20577"/>
        <pc:sldMkLst>
          <pc:docMk/>
          <pc:sldMk cId="2749613665" sldId="256"/>
        </pc:sldMkLst>
        <pc:spChg chg="mod">
          <ac:chgData name="Bryan Burlingame" userId="c4feaaa9befe0e64" providerId="LiveId" clId="{C07B0704-B001-4581-B353-6547F7760D29}" dt="2019-03-06T18:38:18.187" v="11" actId="20577"/>
          <ac:spMkLst>
            <pc:docMk/>
            <pc:sldMk cId="2749613665" sldId="256"/>
            <ac:spMk id="3" creationId="{95E844BD-49C2-4C5A-AB5F-4BDC7D40178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5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2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8960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361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9535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35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6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5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46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52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031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27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90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04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4F238-6AFF-474A-9CA3-D2AA2A5AC09F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6BBCDDB-1904-4AE8-8768-1ADC5740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0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495F4-F346-4557-A6EB-0F02D415AD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6</a:t>
            </a:r>
            <a:br>
              <a:rPr lang="en-US" dirty="0"/>
            </a:br>
            <a:r>
              <a:rPr lang="en-US" sz="4000" dirty="0"/>
              <a:t>Iteration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E844BD-49C2-4C5A-AB5F-4BDC7D4017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Bryan Burlingame</a:t>
            </a:r>
          </a:p>
          <a:p>
            <a:r>
              <a:rPr lang="en-US" dirty="0"/>
              <a:t>6 March 2019</a:t>
            </a:r>
          </a:p>
        </p:txBody>
      </p:sp>
    </p:spTree>
    <p:extLst>
      <p:ext uri="{BB962C8B-B14F-4D97-AF65-F5344CB8AC3E}">
        <p14:creationId xmlns:p14="http://schemas.microsoft.com/office/powerpoint/2010/main" val="2749613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C10EE1-74F3-486E-A1B2-493E6645EA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2535" y="1764957"/>
            <a:ext cx="6909288" cy="333342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25" y="1708942"/>
            <a:ext cx="4315121" cy="4124754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bg1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specifically iterates over a collection of items, what if we want to repeat on some other condition?</a:t>
            </a:r>
          </a:p>
          <a:p>
            <a:r>
              <a:rPr lang="en-US" sz="2000" b="1" dirty="0">
                <a:solidFill>
                  <a:srgbClr val="A1CB46"/>
                </a:solidFill>
              </a:rPr>
              <a:t>while</a:t>
            </a:r>
            <a:r>
              <a:rPr lang="en-US" sz="2000" dirty="0">
                <a:solidFill>
                  <a:schemeClr val="bg1"/>
                </a:solidFill>
              </a:rPr>
              <a:t> keyword allows for repetition based on an arbitrary condition</a:t>
            </a:r>
          </a:p>
          <a:p>
            <a:r>
              <a:rPr lang="en-US" sz="2000" dirty="0">
                <a:solidFill>
                  <a:schemeClr val="bg1"/>
                </a:solidFill>
              </a:rPr>
              <a:t>Looks like if, but repeats instead of only running once</a:t>
            </a:r>
          </a:p>
          <a:p>
            <a:r>
              <a:rPr lang="en-US" sz="2000" dirty="0">
                <a:solidFill>
                  <a:schemeClr val="bg1"/>
                </a:solidFill>
              </a:rPr>
              <a:t>What would happen if the </a:t>
            </a:r>
            <a:r>
              <a:rPr lang="en-US" sz="2000" dirty="0" err="1">
                <a:solidFill>
                  <a:schemeClr val="bg1"/>
                </a:solidFill>
              </a:rPr>
              <a:t>i</a:t>
            </a:r>
            <a:r>
              <a:rPr lang="en-US" sz="2000" dirty="0">
                <a:solidFill>
                  <a:schemeClr val="bg1"/>
                </a:solidFill>
              </a:rPr>
              <a:t> += 1 line didn’t exist?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772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FDC6F6-B84F-4E87-B40C-3B4FBE2A0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2873" y="1195907"/>
            <a:ext cx="6795342" cy="569677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25" y="1708941"/>
            <a:ext cx="4315121" cy="48984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for specifically iterates over a collection of items, what if we want to repeat on some other condition?</a:t>
            </a:r>
          </a:p>
          <a:p>
            <a:r>
              <a:rPr lang="en-US" sz="2000" b="1" dirty="0">
                <a:solidFill>
                  <a:srgbClr val="A1CB46"/>
                </a:solidFill>
              </a:rPr>
              <a:t>while</a:t>
            </a:r>
            <a:r>
              <a:rPr lang="en-US" sz="2000" dirty="0">
                <a:solidFill>
                  <a:schemeClr val="bg1"/>
                </a:solidFill>
              </a:rPr>
              <a:t> keyword allows for repetition based on an arbitrary condition</a:t>
            </a:r>
          </a:p>
          <a:p>
            <a:r>
              <a:rPr lang="en-US" sz="2000" dirty="0">
                <a:solidFill>
                  <a:schemeClr val="bg1"/>
                </a:solidFill>
              </a:rPr>
              <a:t>Looks like if, but repeats instead of only running once</a:t>
            </a:r>
          </a:p>
          <a:p>
            <a:r>
              <a:rPr lang="en-US" sz="2000" dirty="0">
                <a:solidFill>
                  <a:schemeClr val="bg1"/>
                </a:solidFill>
              </a:rPr>
              <a:t>What would happen if the </a:t>
            </a:r>
            <a:r>
              <a:rPr lang="en-US" sz="2000" dirty="0" err="1">
                <a:solidFill>
                  <a:schemeClr val="bg1"/>
                </a:solidFill>
              </a:rPr>
              <a:t>i</a:t>
            </a:r>
            <a:r>
              <a:rPr lang="en-US" sz="2000" dirty="0">
                <a:solidFill>
                  <a:schemeClr val="bg1"/>
                </a:solidFill>
              </a:rPr>
              <a:t> += 1 line didn’t exist?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The boundary condition is never violated, creating an </a:t>
            </a:r>
            <a:r>
              <a:rPr lang="en-US" sz="1800" b="1" dirty="0">
                <a:solidFill>
                  <a:srgbClr val="A1CB46"/>
                </a:solidFill>
              </a:rPr>
              <a:t>infinite loop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352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495875-7833-47FF-B949-5AE0AAB36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29" y="1309151"/>
            <a:ext cx="9589477" cy="54235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EF6672-A8E3-4D67-A20F-629A3B9D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Jupyter</a:t>
            </a:r>
            <a:r>
              <a:rPr lang="en-US" dirty="0"/>
              <a:t> Notebook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86A210B-5294-48B4-8F96-F3889A243602}"/>
              </a:ext>
            </a:extLst>
          </p:cNvPr>
          <p:cNvSpPr/>
          <p:nvPr/>
        </p:nvSpPr>
        <p:spPr>
          <a:xfrm>
            <a:off x="1184744" y="3025471"/>
            <a:ext cx="453225" cy="465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B9D8CB-F96E-4A42-8A45-4B69F4736085}"/>
              </a:ext>
            </a:extLst>
          </p:cNvPr>
          <p:cNvSpPr/>
          <p:nvPr/>
        </p:nvSpPr>
        <p:spPr>
          <a:xfrm>
            <a:off x="2715370" y="2846567"/>
            <a:ext cx="193614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* indicates this cell is still running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76996EF-B430-4551-90BE-C068D9E5FB44}"/>
              </a:ext>
            </a:extLst>
          </p:cNvPr>
          <p:cNvCxnSpPr/>
          <p:nvPr/>
        </p:nvCxnSpPr>
        <p:spPr>
          <a:xfrm flipH="1">
            <a:off x="1506772" y="3089082"/>
            <a:ext cx="1192696" cy="119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993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9495875-7833-47FF-B949-5AE0AAB366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29" y="1309151"/>
            <a:ext cx="9589477" cy="54235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EF6672-A8E3-4D67-A20F-629A3B9D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Jupyter</a:t>
            </a:r>
            <a:r>
              <a:rPr lang="en-US" dirty="0"/>
              <a:t> Notebook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86A210B-5294-48B4-8F96-F3889A243602}"/>
              </a:ext>
            </a:extLst>
          </p:cNvPr>
          <p:cNvSpPr/>
          <p:nvPr/>
        </p:nvSpPr>
        <p:spPr>
          <a:xfrm>
            <a:off x="4094922" y="2325756"/>
            <a:ext cx="453225" cy="4651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B9D8CB-F96E-4A42-8A45-4B69F4736085}"/>
              </a:ext>
            </a:extLst>
          </p:cNvPr>
          <p:cNvSpPr/>
          <p:nvPr/>
        </p:nvSpPr>
        <p:spPr>
          <a:xfrm>
            <a:off x="5266865" y="3089082"/>
            <a:ext cx="1936143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Execution can be terminated with the Stop button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76996EF-B430-4551-90BE-C068D9E5FB44}"/>
              </a:ext>
            </a:extLst>
          </p:cNvPr>
          <p:cNvCxnSpPr>
            <a:cxnSpLocks/>
            <a:endCxn id="5" idx="5"/>
          </p:cNvCxnSpPr>
          <p:nvPr/>
        </p:nvCxnSpPr>
        <p:spPr>
          <a:xfrm flipH="1" flipV="1">
            <a:off x="4481774" y="2722788"/>
            <a:ext cx="785092" cy="803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053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43A8DF8-D61E-48B4-903B-9C1046157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0553" y="1402373"/>
            <a:ext cx="6479614" cy="455881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25" y="1708941"/>
            <a:ext cx="4315121" cy="48984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It is possible to stop a loop partway through, using the </a:t>
            </a:r>
            <a:r>
              <a:rPr lang="en-US" sz="2000" b="1" dirty="0">
                <a:solidFill>
                  <a:srgbClr val="A1CB46"/>
                </a:solidFill>
              </a:rPr>
              <a:t>break</a:t>
            </a:r>
            <a:r>
              <a:rPr lang="en-US" sz="2000" dirty="0">
                <a:solidFill>
                  <a:schemeClr val="bg1"/>
                </a:solidFill>
              </a:rPr>
              <a:t> instruction</a:t>
            </a:r>
          </a:p>
          <a:p>
            <a:r>
              <a:rPr lang="en-US" sz="2000" dirty="0">
                <a:solidFill>
                  <a:schemeClr val="bg1"/>
                </a:solidFill>
              </a:rPr>
              <a:t>Without the break, this would be an infinite loop</a:t>
            </a:r>
            <a:endParaRPr lang="en-US" sz="1800" dirty="0">
              <a:solidFill>
                <a:srgbClr val="A1CB46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72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6A11D8-0FC0-45BB-92B7-7529A3C969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7339" y="1427061"/>
            <a:ext cx="6492827" cy="407743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325" y="1708941"/>
            <a:ext cx="4315121" cy="48984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It is possible to stop a loop partway through, using the </a:t>
            </a:r>
            <a:r>
              <a:rPr lang="en-US" sz="2000" b="1" dirty="0">
                <a:solidFill>
                  <a:srgbClr val="A1CB46"/>
                </a:solidFill>
              </a:rPr>
              <a:t>break</a:t>
            </a:r>
            <a:r>
              <a:rPr lang="en-US" sz="2000" dirty="0">
                <a:solidFill>
                  <a:schemeClr val="bg1"/>
                </a:solidFill>
              </a:rPr>
              <a:t> instruction</a:t>
            </a:r>
          </a:p>
          <a:p>
            <a:r>
              <a:rPr lang="en-US" sz="2000" dirty="0">
                <a:solidFill>
                  <a:schemeClr val="bg1"/>
                </a:solidFill>
              </a:rPr>
              <a:t>Without the break, this would be an infinite loop</a:t>
            </a:r>
          </a:p>
          <a:p>
            <a:r>
              <a:rPr lang="en-US" sz="2000" dirty="0">
                <a:solidFill>
                  <a:schemeClr val="bg1"/>
                </a:solidFill>
              </a:rPr>
              <a:t>Here, I disagree with the esteemed Mr. Downey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Break should be rare, not common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We already have ways to invert logic using negation (!, not)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By placing the boundary in the middle of the loop, we make debugging an error harder</a:t>
            </a:r>
            <a:endParaRPr lang="en-US" dirty="0">
              <a:solidFill>
                <a:srgbClr val="A1CB46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875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852" y="643467"/>
            <a:ext cx="5137324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Series Approximations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423" y="1708941"/>
            <a:ext cx="4315121" cy="48984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For many mathematical phenomena, we can approximate the value using a series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You may have seen the Taylor series in Calculus I</a:t>
            </a:r>
          </a:p>
          <a:p>
            <a:r>
              <a:rPr lang="en-US" dirty="0">
                <a:solidFill>
                  <a:schemeClr val="bg1"/>
                </a:solidFill>
              </a:rPr>
              <a:t>This is one of the fundamental uses of a computer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111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852" y="643467"/>
            <a:ext cx="5137324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Series Approximations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423" y="1708941"/>
            <a:ext cx="4315121" cy="4898477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For many mathematical phenomena, we can approximate the value using a series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You may have seen the Taylor series in Calculus I</a:t>
            </a:r>
          </a:p>
          <a:p>
            <a:r>
              <a:rPr lang="en-US" dirty="0">
                <a:solidFill>
                  <a:schemeClr val="bg1"/>
                </a:solidFill>
              </a:rPr>
              <a:t>This is one of the fundamental uses of a computer</a:t>
            </a:r>
          </a:p>
          <a:p>
            <a:r>
              <a:rPr lang="en-US" dirty="0">
                <a:solidFill>
                  <a:schemeClr val="bg1"/>
                </a:solidFill>
              </a:rPr>
              <a:t>Let’s look at Euler’s number</a:t>
            </a:r>
            <a:endParaRPr lang="en-US" dirty="0">
              <a:solidFill>
                <a:srgbClr val="A1CB46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28B12B-36D2-4E91-827A-F49A8CFAC406}"/>
                  </a:ext>
                </a:extLst>
              </p:cNvPr>
              <p:cNvSpPr txBox="1"/>
              <p:nvPr/>
            </p:nvSpPr>
            <p:spPr>
              <a:xfrm>
                <a:off x="5982942" y="1179646"/>
                <a:ext cx="5170293" cy="1678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400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sz="4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pt-BR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t-BR" sz="4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628B12B-36D2-4E91-827A-F49A8CFAC4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2942" y="1179646"/>
                <a:ext cx="5170293" cy="16788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D151D9D-17AD-4376-8CD5-0247F3EA9D0E}"/>
              </a:ext>
            </a:extLst>
          </p:cNvPr>
          <p:cNvSpPr txBox="1"/>
          <p:nvPr/>
        </p:nvSpPr>
        <p:spPr>
          <a:xfrm>
            <a:off x="6096000" y="3531704"/>
            <a:ext cx="54346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A1CB46"/>
                </a:solidFill>
              </a:rPr>
              <a:t>Algorithm</a:t>
            </a:r>
            <a:r>
              <a:rPr lang="en-US" sz="2400" dirty="0"/>
              <a:t>:</a:t>
            </a:r>
          </a:p>
          <a:p>
            <a:r>
              <a:rPr lang="en-US" sz="2400" dirty="0"/>
              <a:t>	e = 0</a:t>
            </a:r>
          </a:p>
          <a:p>
            <a:r>
              <a:rPr lang="en-US" sz="2400" dirty="0"/>
              <a:t>	k = 0</a:t>
            </a:r>
          </a:p>
          <a:p>
            <a:r>
              <a:rPr lang="en-US" sz="2400" dirty="0"/>
              <a:t>	add 1 / k! to e</a:t>
            </a:r>
          </a:p>
          <a:p>
            <a:r>
              <a:rPr lang="en-US" sz="2400" dirty="0"/>
              <a:t>	add 1 to k</a:t>
            </a:r>
          </a:p>
          <a:p>
            <a:r>
              <a:rPr lang="en-US" sz="2400" dirty="0"/>
              <a:t>	repeat previous two line</a:t>
            </a:r>
          </a:p>
        </p:txBody>
      </p:sp>
    </p:spTree>
    <p:extLst>
      <p:ext uri="{BB962C8B-B14F-4D97-AF65-F5344CB8AC3E}">
        <p14:creationId xmlns:p14="http://schemas.microsoft.com/office/powerpoint/2010/main" val="4012223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80" y="636841"/>
            <a:ext cx="5137324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Series Approximations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80" y="1708944"/>
            <a:ext cx="4315121" cy="514905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For many mathematical phenomena, we can approximate the value using a series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You may have seen the Taylor series in Calculus I</a:t>
            </a:r>
          </a:p>
          <a:p>
            <a:r>
              <a:rPr lang="en-US" dirty="0">
                <a:solidFill>
                  <a:schemeClr val="bg1"/>
                </a:solidFill>
              </a:rPr>
              <a:t>This is one of the fundamental uses of a computer</a:t>
            </a:r>
          </a:p>
          <a:p>
            <a:r>
              <a:rPr lang="en-US" dirty="0">
                <a:solidFill>
                  <a:schemeClr val="bg1"/>
                </a:solidFill>
              </a:rPr>
              <a:t>Let’s look at Euler’s number</a:t>
            </a:r>
          </a:p>
          <a:p>
            <a:r>
              <a:rPr lang="en-US" dirty="0">
                <a:solidFill>
                  <a:schemeClr val="bg1"/>
                </a:solidFill>
              </a:rPr>
              <a:t>Computers are finite; we must bound this algorithm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Once we have the precision we want, stop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The change in precision is frequently called epsilon</a:t>
            </a:r>
            <a:endParaRPr lang="en-US" dirty="0">
              <a:solidFill>
                <a:srgbClr val="A1CB46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151D9D-17AD-4376-8CD5-0247F3EA9D0E}"/>
              </a:ext>
            </a:extLst>
          </p:cNvPr>
          <p:cNvSpPr txBox="1"/>
          <p:nvPr/>
        </p:nvSpPr>
        <p:spPr>
          <a:xfrm>
            <a:off x="6096000" y="2859038"/>
            <a:ext cx="54346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A1CB46"/>
                </a:solidFill>
              </a:rPr>
              <a:t>Algorithm</a:t>
            </a:r>
            <a:r>
              <a:rPr lang="en-US" sz="2400" dirty="0"/>
              <a:t>:</a:t>
            </a:r>
          </a:p>
          <a:p>
            <a:r>
              <a:rPr lang="en-US" sz="2400" dirty="0"/>
              <a:t>	e = 0</a:t>
            </a:r>
          </a:p>
          <a:p>
            <a:r>
              <a:rPr lang="en-US" sz="2400" dirty="0"/>
              <a:t>	k = 0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previous_e</a:t>
            </a:r>
            <a:r>
              <a:rPr lang="en-US" sz="2400" dirty="0"/>
              <a:t> = 1</a:t>
            </a:r>
          </a:p>
          <a:p>
            <a:r>
              <a:rPr lang="en-US" sz="2400" dirty="0"/>
              <a:t>	epsilon = 1</a:t>
            </a:r>
          </a:p>
          <a:p>
            <a:r>
              <a:rPr lang="en-US" sz="2400" dirty="0"/>
              <a:t>	while epsilon &gt; 1x10</a:t>
            </a:r>
            <a:r>
              <a:rPr lang="en-US" sz="2400" baseline="30000" dirty="0"/>
              <a:t>-7</a:t>
            </a:r>
          </a:p>
          <a:p>
            <a:pPr lvl="1"/>
            <a:r>
              <a:rPr lang="en-US" sz="2400" dirty="0"/>
              <a:t>	add 1 / k! to e</a:t>
            </a:r>
          </a:p>
          <a:p>
            <a:pPr lvl="1"/>
            <a:r>
              <a:rPr lang="en-US" sz="2400" dirty="0"/>
              <a:t>	epsilon = e – </a:t>
            </a:r>
            <a:r>
              <a:rPr lang="en-US" sz="2400" dirty="0" err="1"/>
              <a:t>previous_e</a:t>
            </a:r>
            <a:endParaRPr lang="en-US" sz="2400" dirty="0"/>
          </a:p>
          <a:p>
            <a:pPr lvl="1"/>
            <a:r>
              <a:rPr lang="en-US" sz="2400" dirty="0"/>
              <a:t>	</a:t>
            </a:r>
            <a:r>
              <a:rPr lang="en-US" sz="2400" dirty="0" err="1"/>
              <a:t>previous_e</a:t>
            </a:r>
            <a:r>
              <a:rPr lang="en-US" sz="2400" dirty="0"/>
              <a:t> = e</a:t>
            </a:r>
          </a:p>
          <a:p>
            <a:pPr lvl="1"/>
            <a:r>
              <a:rPr lang="en-US" sz="2400" dirty="0"/>
              <a:t>	add 1 to k</a:t>
            </a:r>
          </a:p>
          <a:p>
            <a:r>
              <a:rPr lang="en-US" sz="2400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1D32463-269A-4D94-9721-A3DDCECD4353}"/>
                  </a:ext>
                </a:extLst>
              </p:cNvPr>
              <p:cNvSpPr txBox="1"/>
              <p:nvPr/>
            </p:nvSpPr>
            <p:spPr>
              <a:xfrm>
                <a:off x="5895699" y="837824"/>
                <a:ext cx="5170293" cy="1678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400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sz="4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pt-BR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t-BR" sz="4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1D32463-269A-4D94-9721-A3DDCECD4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699" y="837824"/>
                <a:ext cx="5170293" cy="16788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228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A5323E-1BB6-4267-8220-2D2B28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80" y="636841"/>
            <a:ext cx="5137324" cy="13756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Series Approximations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0FAF-2356-4936-A2E6-C71C67869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380" y="1708944"/>
            <a:ext cx="4315121" cy="5149056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For many mathematical phenomena, we can approximate the value using a series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You may have seen the Taylor series in Calculus I</a:t>
            </a:r>
          </a:p>
          <a:p>
            <a:r>
              <a:rPr lang="en-US" dirty="0">
                <a:solidFill>
                  <a:schemeClr val="bg1"/>
                </a:solidFill>
              </a:rPr>
              <a:t>This is one of the fundamental uses of a computer</a:t>
            </a:r>
          </a:p>
          <a:p>
            <a:r>
              <a:rPr lang="en-US" dirty="0">
                <a:solidFill>
                  <a:schemeClr val="bg1"/>
                </a:solidFill>
              </a:rPr>
              <a:t>Let’s look at Euler’s number</a:t>
            </a:r>
          </a:p>
          <a:p>
            <a:r>
              <a:rPr lang="en-US" dirty="0">
                <a:solidFill>
                  <a:schemeClr val="bg1"/>
                </a:solidFill>
              </a:rPr>
              <a:t>Computers are finite; we must bound this algorithm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Once we have the precision we want, stop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The change in precision is frequently called epsilon</a:t>
            </a:r>
            <a:endParaRPr lang="en-US" dirty="0">
              <a:solidFill>
                <a:srgbClr val="A1CB46"/>
              </a:solidFill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151D9D-17AD-4376-8CD5-0247F3EA9D0E}"/>
              </a:ext>
            </a:extLst>
          </p:cNvPr>
          <p:cNvSpPr txBox="1"/>
          <p:nvPr/>
        </p:nvSpPr>
        <p:spPr>
          <a:xfrm>
            <a:off x="6096000" y="2859038"/>
            <a:ext cx="54346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A1CB46"/>
                </a:solidFill>
              </a:rPr>
              <a:t>Algorithm</a:t>
            </a:r>
            <a:r>
              <a:rPr lang="en-US" sz="2400" dirty="0"/>
              <a:t>:</a:t>
            </a:r>
          </a:p>
          <a:p>
            <a:r>
              <a:rPr lang="en-US" sz="2400" dirty="0"/>
              <a:t>	e = 0</a:t>
            </a:r>
          </a:p>
          <a:p>
            <a:r>
              <a:rPr lang="en-US" sz="2400" dirty="0"/>
              <a:t>	k = 0</a:t>
            </a:r>
          </a:p>
          <a:p>
            <a:r>
              <a:rPr lang="en-US" sz="2400" dirty="0"/>
              <a:t>	</a:t>
            </a:r>
            <a:r>
              <a:rPr lang="en-US" sz="2400" dirty="0" err="1"/>
              <a:t>previous_e</a:t>
            </a:r>
            <a:r>
              <a:rPr lang="en-US" sz="2400" dirty="0"/>
              <a:t> = 1</a:t>
            </a:r>
          </a:p>
          <a:p>
            <a:r>
              <a:rPr lang="en-US" sz="2400" dirty="0"/>
              <a:t>	epsilon = 1</a:t>
            </a:r>
          </a:p>
          <a:p>
            <a:r>
              <a:rPr lang="en-US" sz="2400" dirty="0"/>
              <a:t>	while epsilon &gt; 1x10</a:t>
            </a:r>
            <a:r>
              <a:rPr lang="en-US" sz="2400" baseline="30000" dirty="0"/>
              <a:t>-7</a:t>
            </a:r>
          </a:p>
          <a:p>
            <a:pPr lvl="1"/>
            <a:r>
              <a:rPr lang="en-US" sz="2400" dirty="0"/>
              <a:t>	add 1 / k! to e</a:t>
            </a:r>
          </a:p>
          <a:p>
            <a:pPr lvl="1"/>
            <a:r>
              <a:rPr lang="en-US" sz="2400" dirty="0"/>
              <a:t>	epsilon = e – </a:t>
            </a:r>
            <a:r>
              <a:rPr lang="en-US" sz="2400" dirty="0" err="1"/>
              <a:t>previous_e</a:t>
            </a:r>
            <a:endParaRPr lang="en-US" sz="2400" dirty="0"/>
          </a:p>
          <a:p>
            <a:pPr lvl="1"/>
            <a:r>
              <a:rPr lang="en-US" sz="2400" dirty="0"/>
              <a:t>	</a:t>
            </a:r>
            <a:r>
              <a:rPr lang="en-US" sz="2400" dirty="0" err="1"/>
              <a:t>previous_e</a:t>
            </a:r>
            <a:r>
              <a:rPr lang="en-US" sz="2400" dirty="0"/>
              <a:t> = e</a:t>
            </a:r>
          </a:p>
          <a:p>
            <a:pPr lvl="1"/>
            <a:r>
              <a:rPr lang="en-US" sz="2400" dirty="0"/>
              <a:t>	add 1 to k</a:t>
            </a:r>
          </a:p>
          <a:p>
            <a:r>
              <a:rPr lang="en-US" sz="2400" dirty="0"/>
              <a:t>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1D32463-269A-4D94-9721-A3DDCECD4353}"/>
                  </a:ext>
                </a:extLst>
              </p:cNvPr>
              <p:cNvSpPr txBox="1"/>
              <p:nvPr/>
            </p:nvSpPr>
            <p:spPr>
              <a:xfrm>
                <a:off x="5895699" y="837824"/>
                <a:ext cx="5170293" cy="1678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400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sz="4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pt-BR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t-BR" sz="4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1D32463-269A-4D94-9721-A3DDCECD4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699" y="837824"/>
                <a:ext cx="5170293" cy="16788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03163633-2292-41FD-B7FA-0E839E77D2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6152" y="2647950"/>
            <a:ext cx="45148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150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8D004-97CD-4E4E-8640-29DFA75A9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63AFE-6D0D-499E-A6BB-500A0A1B4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2487"/>
            <a:ext cx="8596668" cy="4484166"/>
          </a:xfrm>
        </p:spPr>
        <p:txBody>
          <a:bodyPr>
            <a:normAutofit/>
          </a:bodyPr>
          <a:lstStyle/>
          <a:p>
            <a:r>
              <a:rPr lang="en-US" sz="2400" dirty="0"/>
              <a:t>Homework 4 due up front</a:t>
            </a:r>
          </a:p>
          <a:p>
            <a:r>
              <a:rPr lang="en-US" sz="2400" dirty="0"/>
              <a:t>Read Chapter 8</a:t>
            </a:r>
          </a:p>
          <a:p>
            <a:r>
              <a:rPr lang="en-US" sz="2400" dirty="0"/>
              <a:t>Homework 5 due next week</a:t>
            </a:r>
          </a:p>
        </p:txBody>
      </p:sp>
    </p:spTree>
    <p:extLst>
      <p:ext uri="{BB962C8B-B14F-4D97-AF65-F5344CB8AC3E}">
        <p14:creationId xmlns:p14="http://schemas.microsoft.com/office/powerpoint/2010/main" val="3013765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C715FA7-C141-4574-8562-546D8C11F67F}"/>
                  </a:ext>
                </a:extLst>
              </p:cNvPr>
              <p:cNvSpPr txBox="1"/>
              <p:nvPr/>
            </p:nvSpPr>
            <p:spPr>
              <a:xfrm>
                <a:off x="-491848" y="2414832"/>
                <a:ext cx="5170293" cy="167885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pt-BR" sz="400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sz="4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pt-BR" sz="400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pt-BR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t-BR" sz="4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C715FA7-C141-4574-8562-546D8C11F6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91848" y="2414832"/>
                <a:ext cx="5170293" cy="16788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76CEB577-3F97-4B02-BEFD-976680330F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1026" y="1541393"/>
            <a:ext cx="4531628" cy="421005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30001BB-1C17-472F-A920-40509EFA2B12}"/>
              </a:ext>
            </a:extLst>
          </p:cNvPr>
          <p:cNvSpPr/>
          <p:nvPr/>
        </p:nvSpPr>
        <p:spPr>
          <a:xfrm>
            <a:off x="1746189" y="2670312"/>
            <a:ext cx="1033669" cy="1212575"/>
          </a:xfrm>
          <a:prstGeom prst="ellips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60043F62-B78D-4FFA-B876-A03FDF17EFC5}"/>
              </a:ext>
            </a:extLst>
          </p:cNvPr>
          <p:cNvSpPr/>
          <p:nvPr/>
        </p:nvSpPr>
        <p:spPr>
          <a:xfrm>
            <a:off x="4678445" y="3318202"/>
            <a:ext cx="182432" cy="1212575"/>
          </a:xfrm>
          <a:prstGeom prst="leftBrac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D21BF8FF-8420-4746-AB6C-B12C4C34EAAA}"/>
              </a:ext>
            </a:extLst>
          </p:cNvPr>
          <p:cNvCxnSpPr>
            <a:cxnSpLocks/>
            <a:stCxn id="6" idx="5"/>
          </p:cNvCxnSpPr>
          <p:nvPr/>
        </p:nvCxnSpPr>
        <p:spPr>
          <a:xfrm rot="16200000" flipH="1">
            <a:off x="3543874" y="2789917"/>
            <a:ext cx="219179" cy="2049964"/>
          </a:xfrm>
          <a:prstGeom prst="bentConnector2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199D7B0-F929-4FF9-8C8A-95BA56F3A965}"/>
              </a:ext>
            </a:extLst>
          </p:cNvPr>
          <p:cNvCxnSpPr>
            <a:cxnSpLocks/>
            <a:stCxn id="16" idx="1"/>
          </p:cNvCxnSpPr>
          <p:nvPr/>
        </p:nvCxnSpPr>
        <p:spPr>
          <a:xfrm>
            <a:off x="3316571" y="3190462"/>
            <a:ext cx="2143325" cy="374373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e 15">
            <a:extLst>
              <a:ext uri="{FF2B5EF4-FFF2-40B4-BE49-F238E27FC236}">
                <a16:creationId xmlns:a16="http://schemas.microsoft.com/office/drawing/2014/main" id="{FA16EC9F-0B39-4247-99B6-1F238F7986DA}"/>
              </a:ext>
            </a:extLst>
          </p:cNvPr>
          <p:cNvSpPr/>
          <p:nvPr/>
        </p:nvSpPr>
        <p:spPr>
          <a:xfrm>
            <a:off x="3134139" y="2584174"/>
            <a:ext cx="182432" cy="1212575"/>
          </a:xfrm>
          <a:prstGeom prst="rightBrac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A04184F-6D4F-4480-9E3F-E1A9E7C79D8A}"/>
              </a:ext>
            </a:extLst>
          </p:cNvPr>
          <p:cNvSpPr/>
          <p:nvPr/>
        </p:nvSpPr>
        <p:spPr>
          <a:xfrm>
            <a:off x="2047461" y="2414832"/>
            <a:ext cx="496956" cy="255480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41C292C-1439-4187-B098-362C38D11A9D}"/>
              </a:ext>
            </a:extLst>
          </p:cNvPr>
          <p:cNvCxnSpPr>
            <a:cxnSpLocks/>
            <a:stCxn id="18" idx="6"/>
          </p:cNvCxnSpPr>
          <p:nvPr/>
        </p:nvCxnSpPr>
        <p:spPr>
          <a:xfrm>
            <a:off x="2544417" y="2542572"/>
            <a:ext cx="2435300" cy="64789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EF9A210A-BB48-4186-812E-64AB29D9337C}"/>
              </a:ext>
            </a:extLst>
          </p:cNvPr>
          <p:cNvSpPr/>
          <p:nvPr/>
        </p:nvSpPr>
        <p:spPr>
          <a:xfrm>
            <a:off x="4860877" y="2232991"/>
            <a:ext cx="917068" cy="374373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CC7F739-C272-4A98-B013-8406AB572B80}"/>
              </a:ext>
            </a:extLst>
          </p:cNvPr>
          <p:cNvCxnSpPr/>
          <p:nvPr/>
        </p:nvCxnSpPr>
        <p:spPr>
          <a:xfrm flipV="1">
            <a:off x="2628481" y="2498037"/>
            <a:ext cx="2232396" cy="1530624"/>
          </a:xfrm>
          <a:prstGeom prst="straightConnector1">
            <a:avLst/>
          </a:prstGeom>
          <a:ln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>
            <a:extLst>
              <a:ext uri="{FF2B5EF4-FFF2-40B4-BE49-F238E27FC236}">
                <a16:creationId xmlns:a16="http://schemas.microsoft.com/office/drawing/2014/main" id="{A0AFD16F-F741-4907-AE1F-173C25A0B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Stitching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60072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A8BA1-4C86-4108-8ADF-033420E03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95D9A-0AEC-40AA-9B9E-EB5FBF064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57745"/>
            <a:ext cx="8780702" cy="4683617"/>
          </a:xfrm>
        </p:spPr>
        <p:txBody>
          <a:bodyPr/>
          <a:lstStyle/>
          <a:p>
            <a:r>
              <a:rPr lang="en-US" dirty="0"/>
              <a:t>Downey, A. (2016) </a:t>
            </a:r>
            <a:r>
              <a:rPr lang="en-US" i="1" dirty="0"/>
              <a:t>Think Python, Second Edition</a:t>
            </a:r>
            <a:r>
              <a:rPr lang="en-US" dirty="0"/>
              <a:t> Sebastopol, CA:  O’Reilly Media</a:t>
            </a:r>
          </a:p>
          <a:p>
            <a:r>
              <a:rPr lang="en-US" dirty="0"/>
              <a:t>(n.d.). 3.7.0 Documentation. </a:t>
            </a:r>
            <a:r>
              <a:rPr lang="en-US" i="1" dirty="0"/>
              <a:t>6. Expressions — Python 3.7.0 documentation. </a:t>
            </a:r>
            <a:r>
              <a:rPr lang="en-US" dirty="0"/>
              <a:t>Retrieved September 11, 2018, from http://docs.python.org/3.7/reference/expressions.html</a:t>
            </a:r>
          </a:p>
        </p:txBody>
      </p:sp>
    </p:spTree>
    <p:extLst>
      <p:ext uri="{BB962C8B-B14F-4D97-AF65-F5344CB8AC3E}">
        <p14:creationId xmlns:p14="http://schemas.microsoft.com/office/powerpoint/2010/main" val="871810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65F3-FBBF-4E5C-A877-415CC09BA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5EF82B-9084-4430-8B47-236EA713A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9246"/>
            <a:ext cx="8596668" cy="4429845"/>
          </a:xfrm>
        </p:spPr>
        <p:txBody>
          <a:bodyPr>
            <a:normAutofit/>
          </a:bodyPr>
          <a:lstStyle/>
          <a:p>
            <a:r>
              <a:rPr lang="en-US" sz="2400" dirty="0"/>
              <a:t>Discuss iteration</a:t>
            </a:r>
          </a:p>
          <a:p>
            <a:r>
              <a:rPr lang="en-US" sz="2400" dirty="0"/>
              <a:t>Connect iteration to summation</a:t>
            </a:r>
          </a:p>
        </p:txBody>
      </p:sp>
    </p:spTree>
    <p:extLst>
      <p:ext uri="{BB962C8B-B14F-4D97-AF65-F5344CB8AC3E}">
        <p14:creationId xmlns:p14="http://schemas.microsoft.com/office/powerpoint/2010/main" val="488241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2B69D-5CC1-458E-B017-6664443CA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6D950-D273-404F-B33C-E4D4FCD22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216655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So far, we have discussed</a:t>
            </a:r>
          </a:p>
          <a:p>
            <a:pPr lvl="1"/>
            <a:r>
              <a:rPr lang="en-US" sz="2000" dirty="0"/>
              <a:t>Values - numeric and string</a:t>
            </a:r>
          </a:p>
          <a:p>
            <a:pPr lvl="1"/>
            <a:r>
              <a:rPr lang="en-US" sz="2000" dirty="0"/>
              <a:t>Operators – a manner to calculate some result from a set of values</a:t>
            </a:r>
          </a:p>
          <a:p>
            <a:pPr lvl="1"/>
            <a:r>
              <a:rPr lang="en-US" sz="2000" dirty="0"/>
              <a:t>Variables – the ability to store a value for future use</a:t>
            </a:r>
          </a:p>
          <a:p>
            <a:pPr lvl="2"/>
            <a:r>
              <a:rPr lang="en-US" sz="1800" b="1" dirty="0"/>
              <a:t>Recall</a:t>
            </a:r>
            <a:r>
              <a:rPr lang="en-US" sz="1800" dirty="0"/>
              <a:t>:  we can reassign a variable to a different value throughout our program (this will come in useful later, today)</a:t>
            </a:r>
          </a:p>
          <a:p>
            <a:pPr lvl="1"/>
            <a:r>
              <a:rPr lang="en-US" sz="2000" dirty="0"/>
              <a:t>Functions – segments of code with defined interfaces we can use to partition the process of programming</a:t>
            </a:r>
          </a:p>
          <a:p>
            <a:pPr lvl="1"/>
            <a:r>
              <a:rPr lang="en-US" sz="2000" dirty="0"/>
              <a:t>Recursive functions – functions which call themselves, creating repetition</a:t>
            </a:r>
          </a:p>
          <a:p>
            <a:pPr lvl="1"/>
            <a:r>
              <a:rPr lang="en-US" sz="2000" dirty="0"/>
              <a:t>Decision making – choosing which segment of code to run, based on some boundary criterion</a:t>
            </a:r>
          </a:p>
          <a:p>
            <a:r>
              <a:rPr lang="en-US" sz="2200" dirty="0">
                <a:solidFill>
                  <a:schemeClr val="bg1"/>
                </a:solidFill>
              </a:rPr>
              <a:t>This defines a “Turing complete language” with these operations, we can direct a computer to do anything a computer can do</a:t>
            </a:r>
          </a:p>
          <a:p>
            <a:pPr lvl="1"/>
            <a:endParaRPr lang="en-US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244573B-4415-4D24-9447-D4D48A9A2C88}"/>
              </a:ext>
            </a:extLst>
          </p:cNvPr>
          <p:cNvSpPr/>
          <p:nvPr/>
        </p:nvSpPr>
        <p:spPr>
          <a:xfrm>
            <a:off x="471191" y="5803127"/>
            <a:ext cx="612251" cy="4452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19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2B69D-5CC1-458E-B017-6664443CA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6D950-D273-404F-B33C-E4D4FCD22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216655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So far, we have discussed</a:t>
            </a:r>
          </a:p>
          <a:p>
            <a:pPr lvl="1"/>
            <a:r>
              <a:rPr lang="en-US" sz="2000" dirty="0"/>
              <a:t>Values - numeric and string</a:t>
            </a:r>
          </a:p>
          <a:p>
            <a:pPr lvl="1"/>
            <a:r>
              <a:rPr lang="en-US" sz="2000" dirty="0"/>
              <a:t>Operators – a manner to calculate some result from a set of values</a:t>
            </a:r>
          </a:p>
          <a:p>
            <a:pPr lvl="1"/>
            <a:r>
              <a:rPr lang="en-US" sz="2000" dirty="0"/>
              <a:t>Variables – the ability to store a value for future use</a:t>
            </a:r>
          </a:p>
          <a:p>
            <a:pPr lvl="2"/>
            <a:r>
              <a:rPr lang="en-US" sz="1800" b="1" dirty="0"/>
              <a:t>Recall</a:t>
            </a:r>
            <a:r>
              <a:rPr lang="en-US" sz="1800" dirty="0"/>
              <a:t>:  we can reassign a variable to a different value throughout our program (this will come in useful later, today)</a:t>
            </a:r>
          </a:p>
          <a:p>
            <a:pPr lvl="1"/>
            <a:r>
              <a:rPr lang="en-US" sz="2000" dirty="0"/>
              <a:t>Functions – segments of code with defined interfaces we can use to partition the process of programming</a:t>
            </a:r>
          </a:p>
          <a:p>
            <a:pPr lvl="1"/>
            <a:r>
              <a:rPr lang="en-US" sz="2000" dirty="0"/>
              <a:t>Recursive functions – functions which call themselves, creating repetition</a:t>
            </a:r>
          </a:p>
          <a:p>
            <a:pPr lvl="1"/>
            <a:r>
              <a:rPr lang="en-US" sz="2000" dirty="0"/>
              <a:t>Decision making – choosing which segment of code to run, based on some boundary criterion</a:t>
            </a:r>
          </a:p>
          <a:p>
            <a:r>
              <a:rPr lang="en-US" sz="2200" dirty="0">
                <a:solidFill>
                  <a:schemeClr val="tx1"/>
                </a:solidFill>
              </a:rPr>
              <a:t>This defines a “</a:t>
            </a:r>
            <a:r>
              <a:rPr lang="en-US" sz="2200" dirty="0">
                <a:solidFill>
                  <a:srgbClr val="508926"/>
                </a:solidFill>
              </a:rPr>
              <a:t>Turing complete language</a:t>
            </a:r>
            <a:r>
              <a:rPr lang="en-US" sz="2200" dirty="0">
                <a:solidFill>
                  <a:schemeClr val="tx1"/>
                </a:solidFill>
              </a:rPr>
              <a:t>” with these operations, we can direct a computer to do anything a computer can do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14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5652C4-AF69-4188-905E-DB48D903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Iteration (Repetition)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12271-42CD-41B1-83D1-3E9BAFC8C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89"/>
            <a:ext cx="3973943" cy="44995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Iteration:  </a:t>
            </a:r>
            <a:r>
              <a:rPr lang="en-US" dirty="0">
                <a:solidFill>
                  <a:schemeClr val="bg1"/>
                </a:solidFill>
              </a:rPr>
              <a:t>repetition of a computational process</a:t>
            </a:r>
          </a:p>
          <a:p>
            <a:r>
              <a:rPr lang="en-US" dirty="0">
                <a:solidFill>
                  <a:schemeClr val="bg1"/>
                </a:solidFill>
              </a:rPr>
              <a:t>We already have recursion, why do we want other ways of repeating code segments?  What’s the limitation of recursion?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113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5652C4-AF69-4188-905E-DB48D903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Iteration (Repetition)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12271-42CD-41B1-83D1-3E9BAFC8C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89"/>
            <a:ext cx="3973943" cy="449958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Iteration:  </a:t>
            </a:r>
            <a:r>
              <a:rPr lang="en-US" dirty="0">
                <a:solidFill>
                  <a:schemeClr val="bg1"/>
                </a:solidFill>
              </a:rPr>
              <a:t>repetition of a computational process</a:t>
            </a:r>
          </a:p>
          <a:p>
            <a:r>
              <a:rPr lang="en-US" dirty="0">
                <a:solidFill>
                  <a:schemeClr val="bg1"/>
                </a:solidFill>
              </a:rPr>
              <a:t>We already have recursion, why do we want other ways of repeating code segments?  What’s the limitation of recursion?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Recursion is expensive – requires many extra compute cycles and requires the computer to track all the waiting function calls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On my install of </a:t>
            </a:r>
            <a:r>
              <a:rPr lang="en-US" dirty="0" err="1">
                <a:solidFill>
                  <a:schemeClr val="bg1"/>
                </a:solidFill>
              </a:rPr>
              <a:t>Jupyter</a:t>
            </a:r>
            <a:r>
              <a:rPr lang="en-US" dirty="0">
                <a:solidFill>
                  <a:schemeClr val="bg1"/>
                </a:solidFill>
              </a:rPr>
              <a:t>, the stack blows up on the 2,966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 recursion attempt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4E7067-4D06-42B4-BCB1-7BB23D8593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5531" y="1094641"/>
            <a:ext cx="6555279" cy="5178669"/>
          </a:xfrm>
          <a:prstGeom prst="rect">
            <a:avLst/>
          </a:prstGeom>
        </p:spPr>
      </p:pic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800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22FE19F-BBAF-406C-A36A-BE20E8BA7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125" y="2695491"/>
            <a:ext cx="6948460" cy="293999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31B2F2-21A4-4E29-8B23-5ECBA68BA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Simple Repetition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02033-796B-4C62-8B83-D9E9BAD7C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54065"/>
            <a:ext cx="4351050" cy="464275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We can repeat a code segment using a simple repetition recipe based on the </a:t>
            </a:r>
            <a:r>
              <a:rPr lang="en-US" sz="2000" b="1" dirty="0">
                <a:solidFill>
                  <a:srgbClr val="90C226"/>
                </a:solidFill>
              </a:rPr>
              <a:t>for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keyword</a:t>
            </a:r>
          </a:p>
          <a:p>
            <a:r>
              <a:rPr lang="en-US" sz="2000" dirty="0">
                <a:solidFill>
                  <a:schemeClr val="bg1"/>
                </a:solidFill>
              </a:rPr>
              <a:t>for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rgbClr val="90C226"/>
                </a:solidFill>
              </a:rPr>
              <a:t>iterates</a:t>
            </a:r>
            <a:r>
              <a:rPr lang="en-US" sz="2000" dirty="0">
                <a:solidFill>
                  <a:schemeClr val="bg1"/>
                </a:solidFill>
              </a:rPr>
              <a:t> over the members of a collection of items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i.e. a for loop repeats a segment of code one time for each value in a set of values, changing the value of an iterating variable on each loop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The variable which changes values is called an </a:t>
            </a:r>
            <a:r>
              <a:rPr lang="en-US" sz="1800" b="1" dirty="0">
                <a:solidFill>
                  <a:srgbClr val="90C226"/>
                </a:solidFill>
              </a:rPr>
              <a:t>iterator</a:t>
            </a:r>
          </a:p>
          <a:p>
            <a:r>
              <a:rPr lang="en-US" sz="2000" dirty="0">
                <a:solidFill>
                  <a:schemeClr val="bg1"/>
                </a:solidFill>
              </a:rPr>
              <a:t>We will revisit </a:t>
            </a:r>
            <a:r>
              <a:rPr lang="en-US" sz="2000" dirty="0">
                <a:solidFill>
                  <a:srgbClr val="A1CB46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many times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22FE19F-BBAF-406C-A36A-BE20E8BA7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125" y="2695491"/>
            <a:ext cx="6948460" cy="293999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31B2F2-21A4-4E29-8B23-5ECBA68BA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Simple Repetition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02033-796B-4C62-8B83-D9E9BAD7C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1754065"/>
            <a:ext cx="4351050" cy="4642759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We can repeat a code segment using a simple repetition recipe based on the </a:t>
            </a:r>
            <a:r>
              <a:rPr lang="en-US" sz="2000" b="1" dirty="0">
                <a:solidFill>
                  <a:srgbClr val="90C226"/>
                </a:solidFill>
              </a:rPr>
              <a:t>for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keyword</a:t>
            </a:r>
          </a:p>
          <a:p>
            <a:r>
              <a:rPr lang="en-US" sz="2000" dirty="0">
                <a:solidFill>
                  <a:schemeClr val="bg1"/>
                </a:solidFill>
              </a:rPr>
              <a:t>for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rgbClr val="90C226"/>
                </a:solidFill>
              </a:rPr>
              <a:t>iterates</a:t>
            </a:r>
            <a:r>
              <a:rPr lang="en-US" sz="2000" dirty="0">
                <a:solidFill>
                  <a:schemeClr val="bg1"/>
                </a:solidFill>
              </a:rPr>
              <a:t> over the members of a collection of items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i.e. a for loop repeats a segment of code one time for each value in a set of values, changing the value of an iterating variable on each loop</a:t>
            </a:r>
          </a:p>
          <a:p>
            <a:pPr lvl="1"/>
            <a:r>
              <a:rPr lang="en-US" sz="1800" dirty="0">
                <a:solidFill>
                  <a:schemeClr val="bg1"/>
                </a:solidFill>
              </a:rPr>
              <a:t>The variable which changes values is called an </a:t>
            </a:r>
            <a:r>
              <a:rPr lang="en-US" sz="1800" b="1" dirty="0">
                <a:solidFill>
                  <a:srgbClr val="90C226"/>
                </a:solidFill>
              </a:rPr>
              <a:t>iterator</a:t>
            </a:r>
          </a:p>
          <a:p>
            <a:r>
              <a:rPr lang="en-US" sz="2000" dirty="0">
                <a:solidFill>
                  <a:schemeClr val="bg1"/>
                </a:solidFill>
              </a:rPr>
              <a:t>We will revisit </a:t>
            </a:r>
            <a:r>
              <a:rPr lang="en-US" sz="2000" dirty="0">
                <a:solidFill>
                  <a:srgbClr val="A1CB46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many times</a:t>
            </a: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93439B6-08D5-42C2-9CBC-26738CC36D05}"/>
              </a:ext>
            </a:extLst>
          </p:cNvPr>
          <p:cNvSpPr/>
          <p:nvPr/>
        </p:nvSpPr>
        <p:spPr>
          <a:xfrm>
            <a:off x="5716872" y="3240156"/>
            <a:ext cx="195955" cy="2329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4881B10-B0F4-412C-B77F-7A33BC9C2AED}"/>
              </a:ext>
            </a:extLst>
          </p:cNvPr>
          <p:cNvCxnSpPr>
            <a:cxnSpLocks/>
            <a:stCxn id="11" idx="1"/>
            <a:endCxn id="5" idx="7"/>
          </p:cNvCxnSpPr>
          <p:nvPr/>
        </p:nvCxnSpPr>
        <p:spPr>
          <a:xfrm flipH="1">
            <a:off x="5884130" y="2452978"/>
            <a:ext cx="811667" cy="821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D4401858-8DB0-4B22-A913-579D0BF3192E}"/>
              </a:ext>
            </a:extLst>
          </p:cNvPr>
          <p:cNvSpPr/>
          <p:nvPr/>
        </p:nvSpPr>
        <p:spPr>
          <a:xfrm>
            <a:off x="6695797" y="2267709"/>
            <a:ext cx="2031558" cy="370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i</a:t>
            </a:r>
            <a:r>
              <a:rPr lang="en-US" dirty="0"/>
              <a:t> is the iterator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FCF42E-35DD-406E-AF86-2FF9F26AC6FF}"/>
              </a:ext>
            </a:extLst>
          </p:cNvPr>
          <p:cNvSpPr/>
          <p:nvPr/>
        </p:nvSpPr>
        <p:spPr>
          <a:xfrm>
            <a:off x="8186060" y="2922123"/>
            <a:ext cx="2938007" cy="5510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range creates a list of integers from 0 to (n-1)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53937BB-F396-41FD-992B-DCF3BB0D3B3C}"/>
              </a:ext>
            </a:extLst>
          </p:cNvPr>
          <p:cNvCxnSpPr/>
          <p:nvPr/>
        </p:nvCxnSpPr>
        <p:spPr>
          <a:xfrm flipH="1">
            <a:off x="7076661" y="3240156"/>
            <a:ext cx="1097280" cy="116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88833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1073</Words>
  <Application>Microsoft Office PowerPoint</Application>
  <PresentationFormat>Widescreen</PresentationFormat>
  <Paragraphs>138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Cambria Math</vt:lpstr>
      <vt:lpstr>Trebuchet MS</vt:lpstr>
      <vt:lpstr>Wingdings 3</vt:lpstr>
      <vt:lpstr>Facet</vt:lpstr>
      <vt:lpstr>Lecture 6 Iteration</vt:lpstr>
      <vt:lpstr>Announcements</vt:lpstr>
      <vt:lpstr>Learning Objectives</vt:lpstr>
      <vt:lpstr>Review</vt:lpstr>
      <vt:lpstr>Review</vt:lpstr>
      <vt:lpstr>Iteration (Repetition)</vt:lpstr>
      <vt:lpstr>Iteration (Repetition)</vt:lpstr>
      <vt:lpstr>Simple Repetition</vt:lpstr>
      <vt:lpstr>Simple Repetition</vt:lpstr>
      <vt:lpstr>Iteration</vt:lpstr>
      <vt:lpstr>Iteration</vt:lpstr>
      <vt:lpstr>Jupyter Notebook</vt:lpstr>
      <vt:lpstr>Jupyter Notebook</vt:lpstr>
      <vt:lpstr>Break</vt:lpstr>
      <vt:lpstr>Break</vt:lpstr>
      <vt:lpstr>Series Approximations</vt:lpstr>
      <vt:lpstr>Series Approximations</vt:lpstr>
      <vt:lpstr>Series Approximations</vt:lpstr>
      <vt:lpstr>Series Approximations</vt:lpstr>
      <vt:lpstr>Stitching it all together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 Iteration</dc:title>
  <dc:creator>Bryan Burlingame</dc:creator>
  <cp:lastModifiedBy>Bryan Burlingame</cp:lastModifiedBy>
  <cp:revision>12</cp:revision>
  <dcterms:created xsi:type="dcterms:W3CDTF">2018-09-26T16:29:10Z</dcterms:created>
  <dcterms:modified xsi:type="dcterms:W3CDTF">2019-03-06T18:38:20Z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bburling@microsoft.com</vt:lpwstr>
  </property>
  <property fmtid="{D5CDD505-2E9C-101B-9397-08002B2CF9AE}" pid="5" name="MSIP_Label_f42aa342-8706-4288-bd11-ebb85995028c_SetDate">
    <vt:lpwstr>2018-09-26T17:43:11.3543479Z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