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1" r:id="rId3"/>
    <p:sldId id="258" r:id="rId4"/>
    <p:sldId id="334" r:id="rId5"/>
    <p:sldId id="335" r:id="rId6"/>
    <p:sldId id="333" r:id="rId7"/>
    <p:sldId id="336" r:id="rId8"/>
    <p:sldId id="337" r:id="rId9"/>
    <p:sldId id="339" r:id="rId10"/>
    <p:sldId id="341" r:id="rId11"/>
    <p:sldId id="343" r:id="rId12"/>
    <p:sldId id="345" r:id="rId13"/>
    <p:sldId id="346" r:id="rId14"/>
    <p:sldId id="349" r:id="rId15"/>
    <p:sldId id="350" r:id="rId16"/>
    <p:sldId id="351" r:id="rId17"/>
    <p:sldId id="359" r:id="rId18"/>
    <p:sldId id="353" r:id="rId19"/>
    <p:sldId id="354" r:id="rId20"/>
    <p:sldId id="356" r:id="rId21"/>
    <p:sldId id="357" r:id="rId22"/>
    <p:sldId id="358" r:id="rId23"/>
    <p:sldId id="30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8926"/>
    <a:srgbClr val="A1CB46"/>
    <a:srgbClr val="699840"/>
    <a:srgbClr val="508627"/>
    <a:srgbClr val="90C226"/>
    <a:srgbClr val="2C3C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0550C-01DC-40E4-B54F-CF468B56BDA8}" v="1" dt="2019-05-01T16:11:40.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0" autoAdjust="0"/>
    <p:restoredTop sz="94660"/>
  </p:normalViewPr>
  <p:slideViewPr>
    <p:cSldViewPr snapToGrid="0">
      <p:cViewPr varScale="1">
        <p:scale>
          <a:sx n="186" d="100"/>
          <a:sy n="186" d="100"/>
        </p:scale>
        <p:origin x="149" y="6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Burlingame" userId="c4feaaa9befe0e64" providerId="LiveId" clId="{27E92D13-A95E-44A9-843E-693BD7F8299F}"/>
    <pc:docChg chg="undo custSel addSld delSld modSld">
      <pc:chgData name="Bryan Burlingame" userId="c4feaaa9befe0e64" providerId="LiveId" clId="{27E92D13-A95E-44A9-843E-693BD7F8299F}" dt="2019-05-01T16:16:22.377" v="480" actId="6549"/>
      <pc:docMkLst>
        <pc:docMk/>
      </pc:docMkLst>
      <pc:sldChg chg="modSp">
        <pc:chgData name="Bryan Burlingame" userId="c4feaaa9befe0e64" providerId="LiveId" clId="{27E92D13-A95E-44A9-843E-693BD7F8299F}" dt="2019-05-01T16:06:10.763" v="11" actId="20577"/>
        <pc:sldMkLst>
          <pc:docMk/>
          <pc:sldMk cId="2749613665" sldId="256"/>
        </pc:sldMkLst>
        <pc:spChg chg="mod">
          <ac:chgData name="Bryan Burlingame" userId="c4feaaa9befe0e64" providerId="LiveId" clId="{27E92D13-A95E-44A9-843E-693BD7F8299F}" dt="2019-05-01T16:06:10.763" v="11" actId="20577"/>
          <ac:spMkLst>
            <pc:docMk/>
            <pc:sldMk cId="2749613665" sldId="256"/>
            <ac:spMk id="2" creationId="{47F495F4-F346-4557-A6EB-0F02D415AD1D}"/>
          </ac:spMkLst>
        </pc:spChg>
        <pc:spChg chg="mod">
          <ac:chgData name="Bryan Burlingame" userId="c4feaaa9befe0e64" providerId="LiveId" clId="{27E92D13-A95E-44A9-843E-693BD7F8299F}" dt="2019-05-01T16:06:06.937" v="9" actId="20577"/>
          <ac:spMkLst>
            <pc:docMk/>
            <pc:sldMk cId="2749613665" sldId="256"/>
            <ac:spMk id="3" creationId="{95E844BD-49C2-4C5A-AB5F-4BDC7D401785}"/>
          </ac:spMkLst>
        </pc:spChg>
      </pc:sldChg>
      <pc:sldChg chg="modSp">
        <pc:chgData name="Bryan Burlingame" userId="c4feaaa9befe0e64" providerId="LiveId" clId="{27E92D13-A95E-44A9-843E-693BD7F8299F}" dt="2019-05-01T16:16:22.377" v="480" actId="6549"/>
        <pc:sldMkLst>
          <pc:docMk/>
          <pc:sldMk cId="2760753532" sldId="302"/>
        </pc:sldMkLst>
        <pc:spChg chg="mod">
          <ac:chgData name="Bryan Burlingame" userId="c4feaaa9befe0e64" providerId="LiveId" clId="{27E92D13-A95E-44A9-843E-693BD7F8299F}" dt="2019-05-01T16:16:22.377" v="480" actId="6549"/>
          <ac:spMkLst>
            <pc:docMk/>
            <pc:sldMk cId="2760753532" sldId="302"/>
            <ac:spMk id="3" creationId="{38295D9A-0AEC-40AA-9B9E-EB5FBF064AC9}"/>
          </ac:spMkLst>
        </pc:spChg>
      </pc:sldChg>
      <pc:sldChg chg="modSp">
        <pc:chgData name="Bryan Burlingame" userId="c4feaaa9befe0e64" providerId="LiveId" clId="{27E92D13-A95E-44A9-843E-693BD7F8299F}" dt="2019-05-01T16:07:45.811" v="92" actId="20577"/>
        <pc:sldMkLst>
          <pc:docMk/>
          <pc:sldMk cId="2421597798" sldId="321"/>
        </pc:sldMkLst>
        <pc:spChg chg="mod">
          <ac:chgData name="Bryan Burlingame" userId="c4feaaa9befe0e64" providerId="LiveId" clId="{27E92D13-A95E-44A9-843E-693BD7F8299F}" dt="2019-05-01T16:07:45.811" v="92" actId="20577"/>
          <ac:spMkLst>
            <pc:docMk/>
            <pc:sldMk cId="2421597798" sldId="321"/>
            <ac:spMk id="3" creationId="{B353FD44-E5CD-4524-AE62-B5D95FD690B7}"/>
          </ac:spMkLst>
        </pc:spChg>
      </pc:sldChg>
      <pc:sldChg chg="modSp">
        <pc:chgData name="Bryan Burlingame" userId="c4feaaa9befe0e64" providerId="LiveId" clId="{27E92D13-A95E-44A9-843E-693BD7F8299F}" dt="2019-05-01T16:15:24.554" v="479" actId="20577"/>
        <pc:sldMkLst>
          <pc:docMk/>
          <pc:sldMk cId="999444154" sldId="339"/>
        </pc:sldMkLst>
        <pc:spChg chg="mod">
          <ac:chgData name="Bryan Burlingame" userId="c4feaaa9befe0e64" providerId="LiveId" clId="{27E92D13-A95E-44A9-843E-693BD7F8299F}" dt="2019-05-01T16:15:24.554" v="479" actId="20577"/>
          <ac:spMkLst>
            <pc:docMk/>
            <pc:sldMk cId="999444154" sldId="339"/>
            <ac:spMk id="3" creationId="{28915B68-72D9-476B-9044-EDEB1F23A021}"/>
          </ac:spMkLst>
        </pc:spChg>
      </pc:sldChg>
      <pc:sldChg chg="del">
        <pc:chgData name="Bryan Burlingame" userId="c4feaaa9befe0e64" providerId="LiveId" clId="{27E92D13-A95E-44A9-843E-693BD7F8299F}" dt="2019-05-01T16:08:51.342" v="93" actId="2696"/>
        <pc:sldMkLst>
          <pc:docMk/>
          <pc:sldMk cId="1036168235" sldId="344"/>
        </pc:sldMkLst>
      </pc:sldChg>
      <pc:sldChg chg="modSp">
        <pc:chgData name="Bryan Burlingame" userId="c4feaaa9befe0e64" providerId="LiveId" clId="{27E92D13-A95E-44A9-843E-693BD7F8299F}" dt="2019-05-01T16:12:54.724" v="270" actId="14100"/>
        <pc:sldMkLst>
          <pc:docMk/>
          <pc:sldMk cId="3496328728" sldId="354"/>
        </pc:sldMkLst>
        <pc:spChg chg="mod">
          <ac:chgData name="Bryan Burlingame" userId="c4feaaa9befe0e64" providerId="LiveId" clId="{27E92D13-A95E-44A9-843E-693BD7F8299F}" dt="2019-05-01T16:12:54.724" v="270" actId="14100"/>
          <ac:spMkLst>
            <pc:docMk/>
            <pc:sldMk cId="3496328728" sldId="354"/>
            <ac:spMk id="3" creationId="{28915B68-72D9-476B-9044-EDEB1F23A021}"/>
          </ac:spMkLst>
        </pc:spChg>
      </pc:sldChg>
      <pc:sldChg chg="modSp add">
        <pc:chgData name="Bryan Burlingame" userId="c4feaaa9befe0e64" providerId="LiveId" clId="{27E92D13-A95E-44A9-843E-693BD7F8299F}" dt="2019-05-01T16:12:03.198" v="179" actId="20577"/>
        <pc:sldMkLst>
          <pc:docMk/>
          <pc:sldMk cId="449284685" sldId="359"/>
        </pc:sldMkLst>
        <pc:spChg chg="mod">
          <ac:chgData name="Bryan Burlingame" userId="c4feaaa9befe0e64" providerId="LiveId" clId="{27E92D13-A95E-44A9-843E-693BD7F8299F}" dt="2019-05-01T16:12:03.198" v="179" actId="20577"/>
          <ac:spMkLst>
            <pc:docMk/>
            <pc:sldMk cId="449284685" sldId="359"/>
            <ac:spMk id="3" creationId="{28915B68-72D9-476B-9044-EDEB1F23A02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160190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206902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9896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347736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953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1978535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381706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83565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294034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D4F238-6AFF-474A-9CA3-D2AA2A5AC09F}"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1861828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D4F238-6AFF-474A-9CA3-D2AA2A5AC09F}"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159005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D4F238-6AFF-474A-9CA3-D2AA2A5AC09F}"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103403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D4F238-6AFF-474A-9CA3-D2AA2A5AC09F}"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178372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4F238-6AFF-474A-9CA3-D2AA2A5AC09F}"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136819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D4F238-6AFF-474A-9CA3-D2AA2A5AC09F}"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29450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D4F238-6AFF-474A-9CA3-D2AA2A5AC09F}"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CDDB-1904-4AE8-8768-1ADC5740D52F}" type="slidenum">
              <a:rPr lang="en-US" smtClean="0"/>
              <a:t>‹#›</a:t>
            </a:fld>
            <a:endParaRPr lang="en-US"/>
          </a:p>
        </p:txBody>
      </p:sp>
    </p:spTree>
    <p:extLst>
      <p:ext uri="{BB962C8B-B14F-4D97-AF65-F5344CB8AC3E}">
        <p14:creationId xmlns:p14="http://schemas.microsoft.com/office/powerpoint/2010/main" val="244804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4F238-6AFF-474A-9CA3-D2AA2A5AC09F}" type="datetimeFigureOut">
              <a:rPr lang="en-US" smtClean="0"/>
              <a:t>5/1/2019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BBCDDB-1904-4AE8-8768-1ADC5740D52F}" type="slidenum">
              <a:rPr lang="en-US" smtClean="0"/>
              <a:t>‹#›</a:t>
            </a:fld>
            <a:endParaRPr lang="en-US"/>
          </a:p>
        </p:txBody>
      </p:sp>
    </p:spTree>
    <p:extLst>
      <p:ext uri="{BB962C8B-B14F-4D97-AF65-F5344CB8AC3E}">
        <p14:creationId xmlns:p14="http://schemas.microsoft.com/office/powerpoint/2010/main" val="806501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ocalhost:8888/notebooks/Midterm.ipynb#Inputs" TargetMode="External"/><Relationship Id="rId2" Type="http://schemas.openxmlformats.org/officeDocument/2006/relationships/hyperlink" Target="http://localhost:8888/notebooks/Midterm.ipynb#Problem:" TargetMode="External"/><Relationship Id="rId1" Type="http://schemas.openxmlformats.org/officeDocument/2006/relationships/slideLayout" Target="../slideLayouts/slideLayout2.xml"/><Relationship Id="rId4" Type="http://schemas.openxmlformats.org/officeDocument/2006/relationships/hyperlink" Target="http://localhost:8888/notebooks/Midterm.ipynb#Outpu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95F4-F346-4557-A6EB-0F02D415AD1D}"/>
              </a:ext>
            </a:extLst>
          </p:cNvPr>
          <p:cNvSpPr>
            <a:spLocks noGrp="1"/>
          </p:cNvSpPr>
          <p:nvPr>
            <p:ph type="ctrTitle"/>
          </p:nvPr>
        </p:nvSpPr>
        <p:spPr>
          <a:xfrm>
            <a:off x="1507067" y="2404534"/>
            <a:ext cx="7766936" cy="1646302"/>
          </a:xfrm>
        </p:spPr>
        <p:txBody>
          <a:bodyPr/>
          <a:lstStyle/>
          <a:p>
            <a:r>
              <a:rPr lang="en-US" dirty="0"/>
              <a:t>Lecture 13</a:t>
            </a:r>
            <a:br>
              <a:rPr lang="en-US" dirty="0"/>
            </a:br>
            <a:r>
              <a:rPr lang="en-US" sz="4000" dirty="0"/>
              <a:t>Teamwork</a:t>
            </a:r>
            <a:endParaRPr lang="en-US" dirty="0"/>
          </a:p>
        </p:txBody>
      </p:sp>
      <p:sp>
        <p:nvSpPr>
          <p:cNvPr id="3" name="Subtitle 2">
            <a:extLst>
              <a:ext uri="{FF2B5EF4-FFF2-40B4-BE49-F238E27FC236}">
                <a16:creationId xmlns:a16="http://schemas.microsoft.com/office/drawing/2014/main" id="{95E844BD-49C2-4C5A-AB5F-4BDC7D401785}"/>
              </a:ext>
            </a:extLst>
          </p:cNvPr>
          <p:cNvSpPr>
            <a:spLocks noGrp="1"/>
          </p:cNvSpPr>
          <p:nvPr>
            <p:ph type="subTitle" idx="1"/>
          </p:nvPr>
        </p:nvSpPr>
        <p:spPr>
          <a:xfrm>
            <a:off x="1507067" y="4050833"/>
            <a:ext cx="7766936" cy="1096899"/>
          </a:xfrm>
        </p:spPr>
        <p:txBody>
          <a:bodyPr/>
          <a:lstStyle/>
          <a:p>
            <a:r>
              <a:rPr lang="en-US" dirty="0"/>
              <a:t>Bryan Burlingame</a:t>
            </a:r>
          </a:p>
          <a:p>
            <a:r>
              <a:rPr lang="en-US" dirty="0"/>
              <a:t>1 May 2019</a:t>
            </a:r>
          </a:p>
        </p:txBody>
      </p:sp>
    </p:spTree>
    <p:extLst>
      <p:ext uri="{BB962C8B-B14F-4D97-AF65-F5344CB8AC3E}">
        <p14:creationId xmlns:p14="http://schemas.microsoft.com/office/powerpoint/2010/main" val="274961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Create a framework</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lnSpcReduction="10000"/>
          </a:bodyPr>
          <a:lstStyle/>
          <a:p>
            <a:r>
              <a:rPr lang="en-US" sz="2400" dirty="0">
                <a:solidFill>
                  <a:schemeClr val="bg1"/>
                </a:solidFill>
              </a:rPr>
              <a:t>Extend the algorithm to a complete program</a:t>
            </a:r>
          </a:p>
          <a:p>
            <a:r>
              <a:rPr lang="en-US" sz="2400" dirty="0">
                <a:solidFill>
                  <a:schemeClr val="bg1"/>
                </a:solidFill>
              </a:rPr>
              <a:t>These are called “stub functions”</a:t>
            </a:r>
          </a:p>
          <a:p>
            <a:pPr lvl="1"/>
            <a:r>
              <a:rPr lang="en-US" sz="1800" dirty="0">
                <a:solidFill>
                  <a:schemeClr val="bg1"/>
                </a:solidFill>
              </a:rPr>
              <a:t>All they do is implement the interfaces into each function</a:t>
            </a:r>
          </a:p>
          <a:p>
            <a:pPr lvl="1"/>
            <a:r>
              <a:rPr lang="en-US" sz="1800" dirty="0">
                <a:solidFill>
                  <a:schemeClr val="bg1"/>
                </a:solidFill>
              </a:rPr>
              <a:t>This gives us a framework to begin filling out with clearly defined interfaces</a:t>
            </a:r>
          </a:p>
          <a:p>
            <a:pPr lvl="1"/>
            <a:r>
              <a:rPr lang="en-US" sz="1800" dirty="0">
                <a:solidFill>
                  <a:schemeClr val="bg1"/>
                </a:solidFill>
              </a:rPr>
              <a:t>The return values should be of the proper type, but need no other meaning</a:t>
            </a:r>
          </a:p>
          <a:p>
            <a:pPr lvl="1"/>
            <a:r>
              <a:rPr lang="en-US" sz="1800" dirty="0">
                <a:solidFill>
                  <a:schemeClr val="bg1"/>
                </a:solidFill>
              </a:rPr>
              <a:t>Functions which do something, yet return nothing should do something and return nothing</a:t>
            </a: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F16E53DB-8F43-46FC-8B67-D78850C9DCC0}"/>
              </a:ext>
            </a:extLst>
          </p:cNvPr>
          <p:cNvPicPr>
            <a:picLocks noChangeAspect="1"/>
          </p:cNvPicPr>
          <p:nvPr/>
        </p:nvPicPr>
        <p:blipFill>
          <a:blip r:embed="rId2"/>
          <a:stretch>
            <a:fillRect/>
          </a:stretch>
        </p:blipFill>
        <p:spPr>
          <a:xfrm>
            <a:off x="6776931" y="-3"/>
            <a:ext cx="3600067" cy="6858000"/>
          </a:xfrm>
          <a:prstGeom prst="rect">
            <a:avLst/>
          </a:prstGeom>
        </p:spPr>
      </p:pic>
    </p:spTree>
    <p:extLst>
      <p:ext uri="{BB962C8B-B14F-4D97-AF65-F5344CB8AC3E}">
        <p14:creationId xmlns:p14="http://schemas.microsoft.com/office/powerpoint/2010/main" val="328459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Create a framework</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a:bodyPr>
          <a:lstStyle/>
          <a:p>
            <a:r>
              <a:rPr lang="en-US" sz="2400" dirty="0">
                <a:solidFill>
                  <a:schemeClr val="bg1"/>
                </a:solidFill>
              </a:rPr>
              <a:t>We revise at this level until we are certain the algorithm is correct</a:t>
            </a:r>
          </a:p>
          <a:p>
            <a:endParaRPr lang="en-US" sz="2400" dirty="0">
              <a:solidFill>
                <a:schemeClr val="bg1"/>
              </a:solidFill>
            </a:endParaRPr>
          </a:p>
          <a:p>
            <a:r>
              <a:rPr lang="en-US" sz="2400" dirty="0">
                <a:solidFill>
                  <a:schemeClr val="bg1"/>
                </a:solidFill>
              </a:rPr>
              <a:t>What did I miss?</a:t>
            </a:r>
            <a:endParaRPr lang="en-US" dirty="0">
              <a:solidFill>
                <a:schemeClr val="bg1"/>
              </a:solidFill>
            </a:endParaRP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F16E53DB-8F43-46FC-8B67-D78850C9DCC0}"/>
              </a:ext>
            </a:extLst>
          </p:cNvPr>
          <p:cNvPicPr>
            <a:picLocks noChangeAspect="1"/>
          </p:cNvPicPr>
          <p:nvPr/>
        </p:nvPicPr>
        <p:blipFill>
          <a:blip r:embed="rId2"/>
          <a:stretch>
            <a:fillRect/>
          </a:stretch>
        </p:blipFill>
        <p:spPr>
          <a:xfrm>
            <a:off x="6776931" y="-3"/>
            <a:ext cx="3600067" cy="6858000"/>
          </a:xfrm>
          <a:prstGeom prst="rect">
            <a:avLst/>
          </a:prstGeom>
        </p:spPr>
      </p:pic>
    </p:spTree>
    <p:extLst>
      <p:ext uri="{BB962C8B-B14F-4D97-AF65-F5344CB8AC3E}">
        <p14:creationId xmlns:p14="http://schemas.microsoft.com/office/powerpoint/2010/main" val="387047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Create a framework</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a:bodyPr>
          <a:lstStyle/>
          <a:p>
            <a:r>
              <a:rPr lang="en-US" sz="2400" dirty="0">
                <a:solidFill>
                  <a:schemeClr val="bg1"/>
                </a:solidFill>
              </a:rPr>
              <a:t>By focusing on the top level algorithm and the interfaces, we temporarily eliminate the details allowing for clarity</a:t>
            </a:r>
          </a:p>
          <a:p>
            <a:endParaRPr lang="en-US" sz="2400" dirty="0">
              <a:solidFill>
                <a:schemeClr val="bg1"/>
              </a:solidFill>
            </a:endParaRPr>
          </a:p>
          <a:p>
            <a:r>
              <a:rPr lang="en-US" sz="2400" dirty="0">
                <a:solidFill>
                  <a:schemeClr val="bg1"/>
                </a:solidFill>
              </a:rPr>
              <a:t>I missed that I need to include all four series in the table and the chart.</a:t>
            </a:r>
          </a:p>
          <a:p>
            <a:r>
              <a:rPr lang="en-US" sz="2400" dirty="0">
                <a:solidFill>
                  <a:schemeClr val="bg1"/>
                </a:solidFill>
              </a:rPr>
              <a:t>Fixing that in the algorithm, breaks the interfaces</a:t>
            </a:r>
          </a:p>
          <a:p>
            <a:pPr lvl="1"/>
            <a:r>
              <a:rPr lang="en-US" sz="2000" dirty="0">
                <a:solidFill>
                  <a:schemeClr val="bg1"/>
                </a:solidFill>
              </a:rPr>
              <a:t>This is an iterative process</a:t>
            </a: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714E6F01-3A91-4193-A0FE-F4A2226D1C0E}"/>
              </a:ext>
            </a:extLst>
          </p:cNvPr>
          <p:cNvPicPr>
            <a:picLocks noChangeAspect="1"/>
          </p:cNvPicPr>
          <p:nvPr/>
        </p:nvPicPr>
        <p:blipFill>
          <a:blip r:embed="rId2"/>
          <a:stretch>
            <a:fillRect/>
          </a:stretch>
        </p:blipFill>
        <p:spPr>
          <a:xfrm>
            <a:off x="6284040" y="-3"/>
            <a:ext cx="4619002" cy="6858000"/>
          </a:xfrm>
          <a:prstGeom prst="rect">
            <a:avLst/>
          </a:prstGeom>
        </p:spPr>
      </p:pic>
    </p:spTree>
    <p:extLst>
      <p:ext uri="{BB962C8B-B14F-4D97-AF65-F5344CB8AC3E}">
        <p14:creationId xmlns:p14="http://schemas.microsoft.com/office/powerpoint/2010/main" val="344826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Create a framework</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a:bodyPr>
          <a:lstStyle/>
          <a:p>
            <a:r>
              <a:rPr lang="en-US" sz="2400" dirty="0">
                <a:solidFill>
                  <a:schemeClr val="bg1"/>
                </a:solidFill>
              </a:rPr>
              <a:t>Now that we have a working program, we can move on</a:t>
            </a:r>
            <a:endParaRPr lang="en-US" sz="2000" dirty="0">
              <a:solidFill>
                <a:schemeClr val="bg1"/>
              </a:solidFill>
            </a:endParaRP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D0B4645C-215C-4234-8F05-4210DDA8858D}"/>
              </a:ext>
            </a:extLst>
          </p:cNvPr>
          <p:cNvPicPr>
            <a:picLocks noChangeAspect="1"/>
          </p:cNvPicPr>
          <p:nvPr/>
        </p:nvPicPr>
        <p:blipFill>
          <a:blip r:embed="rId2"/>
          <a:stretch>
            <a:fillRect/>
          </a:stretch>
        </p:blipFill>
        <p:spPr>
          <a:xfrm>
            <a:off x="6315514" y="0"/>
            <a:ext cx="4692570" cy="6858000"/>
          </a:xfrm>
          <a:prstGeom prst="rect">
            <a:avLst/>
          </a:prstGeom>
        </p:spPr>
      </p:pic>
    </p:spTree>
    <p:extLst>
      <p:ext uri="{BB962C8B-B14F-4D97-AF65-F5344CB8AC3E}">
        <p14:creationId xmlns:p14="http://schemas.microsoft.com/office/powerpoint/2010/main" val="105476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Details</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a:bodyPr>
          <a:lstStyle/>
          <a:p>
            <a:r>
              <a:rPr lang="en-US" sz="2400" dirty="0">
                <a:solidFill>
                  <a:schemeClr val="bg1"/>
                </a:solidFill>
              </a:rPr>
              <a:t>With each concept packaged in a function, we can focus on implementing and testing each function in isolation</a:t>
            </a:r>
          </a:p>
          <a:p>
            <a:r>
              <a:rPr lang="en-US" sz="2400" dirty="0">
                <a:solidFill>
                  <a:schemeClr val="bg1"/>
                </a:solidFill>
              </a:rPr>
              <a:t>Start with generating the small algorithm in comments, then fill in each step.</a:t>
            </a:r>
          </a:p>
          <a:p>
            <a:r>
              <a:rPr lang="en-US" sz="2400" dirty="0">
                <a:solidFill>
                  <a:schemeClr val="bg1"/>
                </a:solidFill>
              </a:rPr>
              <a:t>Again, this allows us to develop and test by parts</a:t>
            </a:r>
            <a:endParaRPr lang="en-US" sz="2000" dirty="0">
              <a:solidFill>
                <a:schemeClr val="bg1"/>
              </a:solidFill>
            </a:endParaRP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7BECC12B-7550-473C-A99B-2F090F843751}"/>
              </a:ext>
            </a:extLst>
          </p:cNvPr>
          <p:cNvPicPr>
            <a:picLocks noChangeAspect="1"/>
          </p:cNvPicPr>
          <p:nvPr/>
        </p:nvPicPr>
        <p:blipFill>
          <a:blip r:embed="rId2"/>
          <a:stretch>
            <a:fillRect/>
          </a:stretch>
        </p:blipFill>
        <p:spPr>
          <a:xfrm>
            <a:off x="5522078" y="1331271"/>
            <a:ext cx="6356998" cy="3124010"/>
          </a:xfrm>
          <a:prstGeom prst="rect">
            <a:avLst/>
          </a:prstGeom>
        </p:spPr>
      </p:pic>
      <p:pic>
        <p:nvPicPr>
          <p:cNvPr id="5" name="Picture 4">
            <a:extLst>
              <a:ext uri="{FF2B5EF4-FFF2-40B4-BE49-F238E27FC236}">
                <a16:creationId xmlns:a16="http://schemas.microsoft.com/office/drawing/2014/main" id="{56137172-F9F6-4448-AEAD-1A61C86E2F28}"/>
              </a:ext>
            </a:extLst>
          </p:cNvPr>
          <p:cNvPicPr>
            <a:picLocks noChangeAspect="1"/>
          </p:cNvPicPr>
          <p:nvPr/>
        </p:nvPicPr>
        <p:blipFill>
          <a:blip r:embed="rId3"/>
          <a:stretch>
            <a:fillRect/>
          </a:stretch>
        </p:blipFill>
        <p:spPr>
          <a:xfrm>
            <a:off x="5466054" y="4859337"/>
            <a:ext cx="6413022" cy="1152525"/>
          </a:xfrm>
          <a:prstGeom prst="rect">
            <a:avLst/>
          </a:prstGeom>
        </p:spPr>
      </p:pic>
    </p:spTree>
    <p:extLst>
      <p:ext uri="{BB962C8B-B14F-4D97-AF65-F5344CB8AC3E}">
        <p14:creationId xmlns:p14="http://schemas.microsoft.com/office/powerpoint/2010/main" val="264708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E59132-AFE9-43E9-9620-58BB3849647C}"/>
              </a:ext>
            </a:extLst>
          </p:cNvPr>
          <p:cNvPicPr>
            <a:picLocks noChangeAspect="1"/>
          </p:cNvPicPr>
          <p:nvPr/>
        </p:nvPicPr>
        <p:blipFill>
          <a:blip r:embed="rId2"/>
          <a:stretch>
            <a:fillRect/>
          </a:stretch>
        </p:blipFill>
        <p:spPr>
          <a:xfrm>
            <a:off x="5672833" y="0"/>
            <a:ext cx="6302493" cy="3023050"/>
          </a:xfrm>
          <a:prstGeom prst="rect">
            <a:avLst/>
          </a:prstGeom>
        </p:spPr>
      </p:pic>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Details</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a:bodyPr>
          <a:lstStyle/>
          <a:p>
            <a:r>
              <a:rPr lang="en-US" sz="2400" dirty="0">
                <a:solidFill>
                  <a:schemeClr val="bg1"/>
                </a:solidFill>
              </a:rPr>
              <a:t>By building the program up component by component, we keep the problem space small</a:t>
            </a:r>
            <a:endParaRPr lang="en-US" sz="2000" dirty="0">
              <a:solidFill>
                <a:schemeClr val="bg1"/>
              </a:solidFill>
            </a:endParaRP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6">
            <a:extLst>
              <a:ext uri="{FF2B5EF4-FFF2-40B4-BE49-F238E27FC236}">
                <a16:creationId xmlns:a16="http://schemas.microsoft.com/office/drawing/2014/main" id="{DD02CA5C-3EFB-4F9C-867C-66B1133B9F41}"/>
              </a:ext>
            </a:extLst>
          </p:cNvPr>
          <p:cNvPicPr>
            <a:picLocks noChangeAspect="1"/>
          </p:cNvPicPr>
          <p:nvPr/>
        </p:nvPicPr>
        <p:blipFill>
          <a:blip r:embed="rId3"/>
          <a:stretch>
            <a:fillRect/>
          </a:stretch>
        </p:blipFill>
        <p:spPr>
          <a:xfrm>
            <a:off x="5832339" y="3235245"/>
            <a:ext cx="4726479" cy="3622301"/>
          </a:xfrm>
          <a:prstGeom prst="rect">
            <a:avLst/>
          </a:prstGeom>
        </p:spPr>
      </p:pic>
    </p:spTree>
    <p:extLst>
      <p:ext uri="{BB962C8B-B14F-4D97-AF65-F5344CB8AC3E}">
        <p14:creationId xmlns:p14="http://schemas.microsoft.com/office/powerpoint/2010/main" val="86460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Details</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a:bodyPr>
          <a:lstStyle/>
          <a:p>
            <a:r>
              <a:rPr lang="en-US" sz="2200" dirty="0">
                <a:solidFill>
                  <a:schemeClr val="bg1"/>
                </a:solidFill>
              </a:rPr>
              <a:t>With a complete framework to work with, we can readily test each set of instructions as they are added</a:t>
            </a:r>
          </a:p>
          <a:p>
            <a:r>
              <a:rPr lang="en-US" sz="2200" dirty="0">
                <a:solidFill>
                  <a:schemeClr val="bg1"/>
                </a:solidFill>
              </a:rPr>
              <a:t>What did I miss?</a:t>
            </a:r>
            <a:endParaRPr lang="en-US" sz="2000"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9D35AD7A-07D6-4794-BC71-82819EB29FFE}"/>
              </a:ext>
            </a:extLst>
          </p:cNvPr>
          <p:cNvPicPr>
            <a:picLocks noChangeAspect="1"/>
          </p:cNvPicPr>
          <p:nvPr/>
        </p:nvPicPr>
        <p:blipFill>
          <a:blip r:embed="rId2"/>
          <a:stretch>
            <a:fillRect/>
          </a:stretch>
        </p:blipFill>
        <p:spPr>
          <a:xfrm>
            <a:off x="5496759" y="1739875"/>
            <a:ext cx="6483303" cy="3405259"/>
          </a:xfrm>
          <a:prstGeom prst="rect">
            <a:avLst/>
          </a:prstGeom>
        </p:spPr>
      </p:pic>
      <p:pic>
        <p:nvPicPr>
          <p:cNvPr id="10" name="Picture 9">
            <a:extLst>
              <a:ext uri="{FF2B5EF4-FFF2-40B4-BE49-F238E27FC236}">
                <a16:creationId xmlns:a16="http://schemas.microsoft.com/office/drawing/2014/main" id="{8AEC3AD3-6056-4109-9DF1-8F8D86A65315}"/>
              </a:ext>
            </a:extLst>
          </p:cNvPr>
          <p:cNvPicPr>
            <a:picLocks noChangeAspect="1"/>
          </p:cNvPicPr>
          <p:nvPr/>
        </p:nvPicPr>
        <p:blipFill>
          <a:blip r:embed="rId3"/>
          <a:stretch>
            <a:fillRect/>
          </a:stretch>
        </p:blipFill>
        <p:spPr>
          <a:xfrm>
            <a:off x="5558037" y="5270715"/>
            <a:ext cx="4467367" cy="811224"/>
          </a:xfrm>
          <a:prstGeom prst="rect">
            <a:avLst/>
          </a:prstGeom>
        </p:spPr>
      </p:pic>
    </p:spTree>
    <p:extLst>
      <p:ext uri="{BB962C8B-B14F-4D97-AF65-F5344CB8AC3E}">
        <p14:creationId xmlns:p14="http://schemas.microsoft.com/office/powerpoint/2010/main" val="1846762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Details</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a:bodyPr>
          <a:lstStyle/>
          <a:p>
            <a:r>
              <a:rPr lang="en-US" sz="2200" dirty="0">
                <a:solidFill>
                  <a:schemeClr val="bg1"/>
                </a:solidFill>
              </a:rPr>
              <a:t>With a complete framework to work with, we can readily test each set of instructions as they are added</a:t>
            </a:r>
          </a:p>
          <a:p>
            <a:r>
              <a:rPr lang="en-US" sz="2200" dirty="0">
                <a:solidFill>
                  <a:schemeClr val="bg1"/>
                </a:solidFill>
              </a:rPr>
              <a:t>What did I miss?</a:t>
            </a:r>
          </a:p>
          <a:p>
            <a:pPr lvl="1"/>
            <a:r>
              <a:rPr lang="en-US" sz="1800" dirty="0">
                <a:solidFill>
                  <a:schemeClr val="bg1"/>
                </a:solidFill>
              </a:rPr>
              <a:t>What if A or B isn’t a digit?  Are we handling all cases?</a:t>
            </a: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9D35AD7A-07D6-4794-BC71-82819EB29FFE}"/>
              </a:ext>
            </a:extLst>
          </p:cNvPr>
          <p:cNvPicPr>
            <a:picLocks noChangeAspect="1"/>
          </p:cNvPicPr>
          <p:nvPr/>
        </p:nvPicPr>
        <p:blipFill>
          <a:blip r:embed="rId2"/>
          <a:stretch>
            <a:fillRect/>
          </a:stretch>
        </p:blipFill>
        <p:spPr>
          <a:xfrm>
            <a:off x="5496759" y="1739875"/>
            <a:ext cx="6483303" cy="3405259"/>
          </a:xfrm>
          <a:prstGeom prst="rect">
            <a:avLst/>
          </a:prstGeom>
        </p:spPr>
      </p:pic>
      <p:pic>
        <p:nvPicPr>
          <p:cNvPr id="10" name="Picture 9">
            <a:extLst>
              <a:ext uri="{FF2B5EF4-FFF2-40B4-BE49-F238E27FC236}">
                <a16:creationId xmlns:a16="http://schemas.microsoft.com/office/drawing/2014/main" id="{8AEC3AD3-6056-4109-9DF1-8F8D86A65315}"/>
              </a:ext>
            </a:extLst>
          </p:cNvPr>
          <p:cNvPicPr>
            <a:picLocks noChangeAspect="1"/>
          </p:cNvPicPr>
          <p:nvPr/>
        </p:nvPicPr>
        <p:blipFill>
          <a:blip r:embed="rId3"/>
          <a:stretch>
            <a:fillRect/>
          </a:stretch>
        </p:blipFill>
        <p:spPr>
          <a:xfrm>
            <a:off x="5558037" y="5270715"/>
            <a:ext cx="4467367" cy="811224"/>
          </a:xfrm>
          <a:prstGeom prst="rect">
            <a:avLst/>
          </a:prstGeom>
        </p:spPr>
      </p:pic>
    </p:spTree>
    <p:extLst>
      <p:ext uri="{BB962C8B-B14F-4D97-AF65-F5344CB8AC3E}">
        <p14:creationId xmlns:p14="http://schemas.microsoft.com/office/powerpoint/2010/main" val="44928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Collaboration</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a:bodyPr>
          <a:lstStyle/>
          <a:p>
            <a:r>
              <a:rPr lang="en-US" sz="2200" dirty="0">
                <a:solidFill>
                  <a:schemeClr val="bg1"/>
                </a:solidFill>
              </a:rPr>
              <a:t>If the team can agree on the interfaces and function names, effectively agreeing on the framework, different team members can work on different parts</a:t>
            </a:r>
          </a:p>
          <a:p>
            <a:r>
              <a:rPr lang="en-US" sz="2200" dirty="0">
                <a:solidFill>
                  <a:schemeClr val="bg1"/>
                </a:solidFill>
              </a:rPr>
              <a:t>By injecting test values into the program flow, functions can be tested in isolation while ensuring the interfaces are preserved</a:t>
            </a:r>
            <a:endParaRPr lang="en-US" sz="2000"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CD30542B-4831-49DB-B60A-B3E94DE3DF72}"/>
              </a:ext>
            </a:extLst>
          </p:cNvPr>
          <p:cNvPicPr>
            <a:picLocks noChangeAspect="1"/>
          </p:cNvPicPr>
          <p:nvPr/>
        </p:nvPicPr>
        <p:blipFill>
          <a:blip r:embed="rId2"/>
          <a:stretch>
            <a:fillRect/>
          </a:stretch>
        </p:blipFill>
        <p:spPr>
          <a:xfrm>
            <a:off x="5716872" y="928048"/>
            <a:ext cx="6156502" cy="4923785"/>
          </a:xfrm>
          <a:prstGeom prst="rect">
            <a:avLst/>
          </a:prstGeom>
        </p:spPr>
      </p:pic>
    </p:spTree>
    <p:extLst>
      <p:ext uri="{BB962C8B-B14F-4D97-AF65-F5344CB8AC3E}">
        <p14:creationId xmlns:p14="http://schemas.microsoft.com/office/powerpoint/2010/main" val="407197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Collaboration</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974680"/>
          </a:xfrm>
        </p:spPr>
        <p:txBody>
          <a:bodyPr>
            <a:normAutofit/>
          </a:bodyPr>
          <a:lstStyle/>
          <a:p>
            <a:r>
              <a:rPr lang="en-US" sz="2200" dirty="0">
                <a:solidFill>
                  <a:schemeClr val="bg1"/>
                </a:solidFill>
              </a:rPr>
              <a:t>If the team can agree on the interfaces and function names, effectively agreeing on the framework, different team members can work on different parts</a:t>
            </a:r>
          </a:p>
          <a:p>
            <a:r>
              <a:rPr lang="en-US" sz="2200" dirty="0">
                <a:solidFill>
                  <a:schemeClr val="bg1"/>
                </a:solidFill>
              </a:rPr>
              <a:t>By injecting test values into the program flow, functions can be tested in isolation while ensuring the interfaces are preserved</a:t>
            </a:r>
          </a:p>
          <a:p>
            <a:r>
              <a:rPr lang="en-US" sz="2200" dirty="0">
                <a:solidFill>
                  <a:schemeClr val="bg1"/>
                </a:solidFill>
              </a:rPr>
              <a:t>You could take this further, by having each member create their own modules</a:t>
            </a:r>
            <a:endParaRPr lang="en-US" sz="2000" dirty="0">
              <a:solidFill>
                <a:schemeClr val="bg1"/>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CD30542B-4831-49DB-B60A-B3E94DE3DF72}"/>
              </a:ext>
            </a:extLst>
          </p:cNvPr>
          <p:cNvPicPr>
            <a:picLocks noChangeAspect="1"/>
          </p:cNvPicPr>
          <p:nvPr/>
        </p:nvPicPr>
        <p:blipFill>
          <a:blip r:embed="rId2"/>
          <a:stretch>
            <a:fillRect/>
          </a:stretch>
        </p:blipFill>
        <p:spPr>
          <a:xfrm>
            <a:off x="5716872" y="928048"/>
            <a:ext cx="6156502" cy="4923785"/>
          </a:xfrm>
          <a:prstGeom prst="rect">
            <a:avLst/>
          </a:prstGeom>
        </p:spPr>
      </p:pic>
    </p:spTree>
    <p:extLst>
      <p:ext uri="{BB962C8B-B14F-4D97-AF65-F5344CB8AC3E}">
        <p14:creationId xmlns:p14="http://schemas.microsoft.com/office/powerpoint/2010/main" val="349632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A83A-D37C-40DF-8584-98454C60CC7A}"/>
              </a:ext>
            </a:extLst>
          </p:cNvPr>
          <p:cNvSpPr>
            <a:spLocks noGrp="1"/>
          </p:cNvSpPr>
          <p:nvPr>
            <p:ph type="title"/>
          </p:nvPr>
        </p:nvSpPr>
        <p:spPr>
          <a:xfrm>
            <a:off x="677334" y="289765"/>
            <a:ext cx="8596668" cy="1320800"/>
          </a:xfrm>
        </p:spPr>
        <p:txBody>
          <a:bodyPr/>
          <a:lstStyle/>
          <a:p>
            <a:r>
              <a:rPr lang="en-US" dirty="0"/>
              <a:t>Announcements</a:t>
            </a:r>
          </a:p>
        </p:txBody>
      </p:sp>
      <p:sp>
        <p:nvSpPr>
          <p:cNvPr id="3" name="Content Placeholder 2">
            <a:extLst>
              <a:ext uri="{FF2B5EF4-FFF2-40B4-BE49-F238E27FC236}">
                <a16:creationId xmlns:a16="http://schemas.microsoft.com/office/drawing/2014/main" id="{B353FD44-E5CD-4524-AE62-B5D95FD690B7}"/>
              </a:ext>
            </a:extLst>
          </p:cNvPr>
          <p:cNvSpPr>
            <a:spLocks noGrp="1"/>
          </p:cNvSpPr>
          <p:nvPr>
            <p:ph idx="1"/>
          </p:nvPr>
        </p:nvSpPr>
        <p:spPr>
          <a:xfrm>
            <a:off x="677334" y="910300"/>
            <a:ext cx="8596668" cy="5822635"/>
          </a:xfrm>
        </p:spPr>
        <p:txBody>
          <a:bodyPr>
            <a:normAutofit fontScale="92500" lnSpcReduction="10000"/>
          </a:bodyPr>
          <a:lstStyle/>
          <a:p>
            <a:r>
              <a:rPr lang="en-US" dirty="0"/>
              <a:t>Lab 12 – Objects for this week</a:t>
            </a:r>
          </a:p>
          <a:p>
            <a:pPr lvl="1"/>
            <a:r>
              <a:rPr lang="en-US" dirty="0"/>
              <a:t>This is the final lab, the final day of instruction is December 10, a Monday</a:t>
            </a:r>
          </a:p>
          <a:p>
            <a:r>
              <a:rPr lang="en-US" dirty="0"/>
              <a:t>One more lecture, introducing the final project</a:t>
            </a:r>
          </a:p>
          <a:p>
            <a:r>
              <a:rPr lang="en-US" dirty="0"/>
              <a:t>Final exam, groups of 3.  </a:t>
            </a:r>
          </a:p>
          <a:p>
            <a:pPr lvl="1"/>
            <a:r>
              <a:rPr lang="en-US" dirty="0"/>
              <a:t>Problem statement assigned next week</a:t>
            </a:r>
          </a:p>
          <a:p>
            <a:pPr lvl="1"/>
            <a:r>
              <a:rPr lang="en-US" dirty="0"/>
              <a:t>May involve:</a:t>
            </a:r>
          </a:p>
          <a:p>
            <a:pPr lvl="2"/>
            <a:r>
              <a:rPr lang="en-US" dirty="0"/>
              <a:t>Reading some data from some source</a:t>
            </a:r>
          </a:p>
          <a:p>
            <a:pPr lvl="2"/>
            <a:r>
              <a:rPr lang="en-US" dirty="0"/>
              <a:t>Performing some operations on said data</a:t>
            </a:r>
          </a:p>
          <a:p>
            <a:pPr lvl="2"/>
            <a:r>
              <a:rPr lang="en-US" dirty="0"/>
              <a:t>Writing conclusions to a file or database</a:t>
            </a:r>
          </a:p>
          <a:p>
            <a:pPr lvl="2"/>
            <a:r>
              <a:rPr lang="en-US" dirty="0"/>
              <a:t>Generate visualizations to assist with understanding the data</a:t>
            </a:r>
          </a:p>
          <a:p>
            <a:pPr lvl="2"/>
            <a:r>
              <a:rPr lang="en-US" dirty="0"/>
              <a:t>Interacting with the Arduino</a:t>
            </a:r>
          </a:p>
          <a:p>
            <a:pPr lvl="2"/>
            <a:r>
              <a:rPr lang="en-US" dirty="0"/>
              <a:t>Providing a report about the effort</a:t>
            </a:r>
          </a:p>
          <a:p>
            <a:pPr lvl="1"/>
            <a:r>
              <a:rPr lang="en-US" dirty="0"/>
              <a:t>Grading will include</a:t>
            </a:r>
          </a:p>
          <a:p>
            <a:pPr lvl="2"/>
            <a:r>
              <a:rPr lang="en-US" dirty="0"/>
              <a:t>Correctness of the solution</a:t>
            </a:r>
          </a:p>
          <a:p>
            <a:pPr lvl="2"/>
            <a:r>
              <a:rPr lang="en-US" dirty="0"/>
              <a:t>Quality of the code generated to solve the problem</a:t>
            </a:r>
          </a:p>
          <a:p>
            <a:pPr lvl="3"/>
            <a:r>
              <a:rPr lang="en-US" dirty="0"/>
              <a:t>Clarity of the presented algorithm</a:t>
            </a:r>
          </a:p>
          <a:p>
            <a:pPr lvl="3"/>
            <a:r>
              <a:rPr lang="en-US" dirty="0"/>
              <a:t>Proper partitioning of the problem into functions</a:t>
            </a:r>
          </a:p>
          <a:p>
            <a:pPr lvl="3"/>
            <a:r>
              <a:rPr lang="en-US" dirty="0"/>
              <a:t>Logical mechanisms to store the data points (list vs dictionaries vs tuples vs objects)</a:t>
            </a:r>
          </a:p>
          <a:p>
            <a:pPr lvl="1"/>
            <a:endParaRPr lang="en-US" dirty="0"/>
          </a:p>
        </p:txBody>
      </p:sp>
    </p:spTree>
    <p:extLst>
      <p:ext uri="{BB962C8B-B14F-4D97-AF65-F5344CB8AC3E}">
        <p14:creationId xmlns:p14="http://schemas.microsoft.com/office/powerpoint/2010/main" val="2421597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677334" y="609600"/>
            <a:ext cx="8596668" cy="1320800"/>
          </a:xfrm>
        </p:spPr>
        <p:txBody>
          <a:bodyPr anchor="t">
            <a:normAutofit/>
          </a:bodyPr>
          <a:lstStyle/>
          <a:p>
            <a:r>
              <a:rPr lang="en-US"/>
              <a:t>Collaboration</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677334" y="1270000"/>
            <a:ext cx="8596668" cy="1320801"/>
          </a:xfrm>
        </p:spPr>
        <p:txBody>
          <a:bodyPr>
            <a:normAutofit/>
          </a:bodyPr>
          <a:lstStyle/>
          <a:p>
            <a:r>
              <a:rPr lang="en-US" sz="1700" dirty="0"/>
              <a:t>One team member can clearly work on this function and ensure it is correct without impacting the work of the rest of the team.</a:t>
            </a:r>
          </a:p>
        </p:txBody>
      </p:sp>
      <p:pic>
        <p:nvPicPr>
          <p:cNvPr id="6" name="Picture 5">
            <a:extLst>
              <a:ext uri="{FF2B5EF4-FFF2-40B4-BE49-F238E27FC236}">
                <a16:creationId xmlns:a16="http://schemas.microsoft.com/office/drawing/2014/main" id="{65F2EC18-DD82-4489-909E-101A1503E8FB}"/>
              </a:ext>
            </a:extLst>
          </p:cNvPr>
          <p:cNvPicPr>
            <a:picLocks noChangeAspect="1"/>
          </p:cNvPicPr>
          <p:nvPr/>
        </p:nvPicPr>
        <p:blipFill>
          <a:blip r:embed="rId2"/>
          <a:stretch>
            <a:fillRect/>
          </a:stretch>
        </p:blipFill>
        <p:spPr>
          <a:xfrm>
            <a:off x="0" y="2123495"/>
            <a:ext cx="12192000" cy="4111256"/>
          </a:xfrm>
          <a:prstGeom prst="rect">
            <a:avLst/>
          </a:prstGeom>
        </p:spPr>
      </p:pic>
    </p:spTree>
    <p:extLst>
      <p:ext uri="{BB962C8B-B14F-4D97-AF65-F5344CB8AC3E}">
        <p14:creationId xmlns:p14="http://schemas.microsoft.com/office/powerpoint/2010/main" val="1536845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07CF-285C-4F00-B2B8-4648C54D2986}"/>
              </a:ext>
            </a:extLst>
          </p:cNvPr>
          <p:cNvSpPr>
            <a:spLocks noGrp="1"/>
          </p:cNvSpPr>
          <p:nvPr>
            <p:ph type="title"/>
          </p:nvPr>
        </p:nvSpPr>
        <p:spPr/>
        <p:txBody>
          <a:bodyPr/>
          <a:lstStyle/>
          <a:p>
            <a:r>
              <a:rPr lang="en-US" dirty="0"/>
              <a:t>Integration Challenges</a:t>
            </a:r>
          </a:p>
        </p:txBody>
      </p:sp>
      <p:sp>
        <p:nvSpPr>
          <p:cNvPr id="3" name="Content Placeholder 2">
            <a:extLst>
              <a:ext uri="{FF2B5EF4-FFF2-40B4-BE49-F238E27FC236}">
                <a16:creationId xmlns:a16="http://schemas.microsoft.com/office/drawing/2014/main" id="{2F47F57A-8BBB-4283-88D0-DFC48ABF1E44}"/>
              </a:ext>
            </a:extLst>
          </p:cNvPr>
          <p:cNvSpPr>
            <a:spLocks noGrp="1"/>
          </p:cNvSpPr>
          <p:nvPr>
            <p:ph idx="1"/>
          </p:nvPr>
        </p:nvSpPr>
        <p:spPr>
          <a:xfrm>
            <a:off x="677334" y="1392073"/>
            <a:ext cx="8596668" cy="4649290"/>
          </a:xfrm>
        </p:spPr>
        <p:txBody>
          <a:bodyPr/>
          <a:lstStyle/>
          <a:p>
            <a:r>
              <a:rPr lang="en-US" sz="2000" dirty="0"/>
              <a:t>When the team pulls back together and attempts to replace the stub functions with the function implementations problems can occur</a:t>
            </a:r>
          </a:p>
          <a:p>
            <a:r>
              <a:rPr lang="en-US" sz="2000" dirty="0"/>
              <a:t>Most commonly an interface was misunderstood</a:t>
            </a:r>
          </a:p>
          <a:p>
            <a:pPr lvl="1"/>
            <a:r>
              <a:rPr lang="en-US" dirty="0"/>
              <a:t>Ex:  In this interface, the coefficient is returned from the </a:t>
            </a:r>
            <a:r>
              <a:rPr lang="en-US" dirty="0" err="1"/>
              <a:t>obtain_coefficient</a:t>
            </a:r>
            <a:r>
              <a:rPr lang="en-US" dirty="0"/>
              <a:t> function as a list containing [A, B], what would happen if the engineer writing the series functions assumed the coefficient was a float A/B ?</a:t>
            </a:r>
          </a:p>
        </p:txBody>
      </p:sp>
    </p:spTree>
    <p:extLst>
      <p:ext uri="{BB962C8B-B14F-4D97-AF65-F5344CB8AC3E}">
        <p14:creationId xmlns:p14="http://schemas.microsoft.com/office/powerpoint/2010/main" val="1339881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65E97B-C00B-4B87-884E-B39CB4DEB565}"/>
              </a:ext>
            </a:extLst>
          </p:cNvPr>
          <p:cNvPicPr>
            <a:picLocks noChangeAspect="1"/>
          </p:cNvPicPr>
          <p:nvPr/>
        </p:nvPicPr>
        <p:blipFill>
          <a:blip r:embed="rId2"/>
          <a:stretch>
            <a:fillRect/>
          </a:stretch>
        </p:blipFill>
        <p:spPr>
          <a:xfrm>
            <a:off x="1025643" y="3228709"/>
            <a:ext cx="6739933" cy="3133927"/>
          </a:xfrm>
          <a:prstGeom prst="rect">
            <a:avLst/>
          </a:prstGeom>
        </p:spPr>
      </p:pic>
      <p:sp>
        <p:nvSpPr>
          <p:cNvPr id="2" name="Title 1">
            <a:extLst>
              <a:ext uri="{FF2B5EF4-FFF2-40B4-BE49-F238E27FC236}">
                <a16:creationId xmlns:a16="http://schemas.microsoft.com/office/drawing/2014/main" id="{8F6D07CF-285C-4F00-B2B8-4648C54D2986}"/>
              </a:ext>
            </a:extLst>
          </p:cNvPr>
          <p:cNvSpPr>
            <a:spLocks noGrp="1"/>
          </p:cNvSpPr>
          <p:nvPr>
            <p:ph type="title"/>
          </p:nvPr>
        </p:nvSpPr>
        <p:spPr/>
        <p:txBody>
          <a:bodyPr/>
          <a:lstStyle/>
          <a:p>
            <a:r>
              <a:rPr lang="en-US" dirty="0"/>
              <a:t>Integration Challenges</a:t>
            </a:r>
          </a:p>
        </p:txBody>
      </p:sp>
      <p:sp>
        <p:nvSpPr>
          <p:cNvPr id="3" name="Content Placeholder 2">
            <a:extLst>
              <a:ext uri="{FF2B5EF4-FFF2-40B4-BE49-F238E27FC236}">
                <a16:creationId xmlns:a16="http://schemas.microsoft.com/office/drawing/2014/main" id="{2F47F57A-8BBB-4283-88D0-DFC48ABF1E44}"/>
              </a:ext>
            </a:extLst>
          </p:cNvPr>
          <p:cNvSpPr>
            <a:spLocks noGrp="1"/>
          </p:cNvSpPr>
          <p:nvPr>
            <p:ph idx="1"/>
          </p:nvPr>
        </p:nvSpPr>
        <p:spPr>
          <a:xfrm>
            <a:off x="677334" y="1392073"/>
            <a:ext cx="8596668" cy="5418160"/>
          </a:xfrm>
        </p:spPr>
        <p:txBody>
          <a:bodyPr/>
          <a:lstStyle/>
          <a:p>
            <a:r>
              <a:rPr lang="en-US" sz="2000" dirty="0"/>
              <a:t>When the team pulls back together and attempts to replace the stub functions with the function implementations problems can occur</a:t>
            </a:r>
          </a:p>
          <a:p>
            <a:r>
              <a:rPr lang="en-US" sz="2000" dirty="0"/>
              <a:t>Most commonly an interface was misunderstood</a:t>
            </a:r>
          </a:p>
          <a:p>
            <a:pPr lvl="1"/>
            <a:r>
              <a:rPr lang="en-US" dirty="0"/>
              <a:t>Ex:  In this interface, the coefficient is returned from the </a:t>
            </a:r>
            <a:r>
              <a:rPr lang="en-US" dirty="0" err="1"/>
              <a:t>obtain_coefficient</a:t>
            </a:r>
            <a:r>
              <a:rPr lang="en-US" dirty="0"/>
              <a:t> function as a list containing [A, B], what would happen if the engineer writing the series functions assumed the coefficient was a float A/B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sz="1800" dirty="0"/>
              <a:t>When integrating, focus on the interfaces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408683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8BA1-4C86-4108-8ADF-033420E03B2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8295D9A-0AEC-40AA-9B9E-EB5FBF064AC9}"/>
              </a:ext>
            </a:extLst>
          </p:cNvPr>
          <p:cNvSpPr>
            <a:spLocks noGrp="1"/>
          </p:cNvSpPr>
          <p:nvPr>
            <p:ph idx="1"/>
          </p:nvPr>
        </p:nvSpPr>
        <p:spPr>
          <a:xfrm>
            <a:off x="677334" y="1357745"/>
            <a:ext cx="8780702" cy="4683617"/>
          </a:xfrm>
        </p:spPr>
        <p:txBody>
          <a:bodyPr/>
          <a:lstStyle/>
          <a:p>
            <a:r>
              <a:rPr lang="en-US" dirty="0"/>
              <a:t>Downey, A. (2016) </a:t>
            </a:r>
            <a:r>
              <a:rPr lang="en-US" i="1" dirty="0"/>
              <a:t>Think Python, Second Edition</a:t>
            </a:r>
            <a:r>
              <a:rPr lang="en-US" dirty="0"/>
              <a:t> Sebastopol, CA:  </a:t>
            </a:r>
            <a:r>
              <a:rPr lang="en-US"/>
              <a:t>O’Reilly Media</a:t>
            </a:r>
            <a:endParaRPr lang="en-US" dirty="0"/>
          </a:p>
        </p:txBody>
      </p:sp>
    </p:spTree>
    <p:extLst>
      <p:ext uri="{BB962C8B-B14F-4D97-AF65-F5344CB8AC3E}">
        <p14:creationId xmlns:p14="http://schemas.microsoft.com/office/powerpoint/2010/main" val="276075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65F3-FBBF-4E5C-A877-415CC09BA6C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75EF82B-9084-4430-8B47-236EA713A55C}"/>
              </a:ext>
            </a:extLst>
          </p:cNvPr>
          <p:cNvSpPr>
            <a:spLocks noGrp="1"/>
          </p:cNvSpPr>
          <p:nvPr>
            <p:ph idx="1"/>
          </p:nvPr>
        </p:nvSpPr>
        <p:spPr>
          <a:xfrm>
            <a:off x="677334" y="1399246"/>
            <a:ext cx="8596668" cy="4429845"/>
          </a:xfrm>
        </p:spPr>
        <p:txBody>
          <a:bodyPr>
            <a:normAutofit/>
          </a:bodyPr>
          <a:lstStyle/>
          <a:p>
            <a:r>
              <a:rPr lang="en-US" sz="2400" dirty="0"/>
              <a:t>Present an approach to solving a reasonably challenging problem</a:t>
            </a:r>
          </a:p>
          <a:p>
            <a:endParaRPr lang="en-US" sz="2400" dirty="0"/>
          </a:p>
        </p:txBody>
      </p:sp>
    </p:spTree>
    <p:extLst>
      <p:ext uri="{BB962C8B-B14F-4D97-AF65-F5344CB8AC3E}">
        <p14:creationId xmlns:p14="http://schemas.microsoft.com/office/powerpoint/2010/main" val="48824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F31B-A962-48F4-892D-6502A5E43A26}"/>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FBA0B249-E9A5-4E25-9C6D-EDF6EEAC5DD8}"/>
              </a:ext>
            </a:extLst>
          </p:cNvPr>
          <p:cNvSpPr>
            <a:spLocks noGrp="1"/>
          </p:cNvSpPr>
          <p:nvPr>
            <p:ph idx="1"/>
          </p:nvPr>
        </p:nvSpPr>
        <p:spPr>
          <a:xfrm>
            <a:off x="677334" y="1369551"/>
            <a:ext cx="8596668" cy="4671812"/>
          </a:xfrm>
        </p:spPr>
        <p:txBody>
          <a:bodyPr>
            <a:normAutofit fontScale="85000" lnSpcReduction="10000"/>
          </a:bodyPr>
          <a:lstStyle/>
          <a:p>
            <a:r>
              <a:rPr lang="en-US" b="1" dirty="0"/>
              <a:t>Problem:</a:t>
            </a:r>
            <a:r>
              <a:rPr lang="en-US" b="1" dirty="0">
                <a:hlinkClick r:id="rId2"/>
              </a:rPr>
              <a:t>¶</a:t>
            </a:r>
            <a:endParaRPr lang="en-US" b="1" dirty="0"/>
          </a:p>
          <a:p>
            <a:pPr marL="0" indent="0">
              <a:buNone/>
            </a:pPr>
            <a:r>
              <a:rPr lang="en-US" dirty="0"/>
              <a:t>In a </a:t>
            </a:r>
            <a:r>
              <a:rPr lang="en-US" dirty="0" err="1"/>
              <a:t>Jupyter</a:t>
            </a:r>
            <a:r>
              <a:rPr lang="en-US" dirty="0"/>
              <a:t> notebook, write and document a program to compare different series representations for a multiple of Pi. Use the same format you have been using for lab reports.</a:t>
            </a:r>
          </a:p>
          <a:p>
            <a:r>
              <a:rPr lang="en-US" b="1" dirty="0"/>
              <a:t>Inputs</a:t>
            </a:r>
            <a:r>
              <a:rPr lang="en-US" b="1" dirty="0">
                <a:hlinkClick r:id="rId3"/>
              </a:rPr>
              <a:t>¶</a:t>
            </a:r>
            <a:endParaRPr lang="en-US" b="1" dirty="0"/>
          </a:p>
          <a:p>
            <a:pPr marL="0" indent="0">
              <a:buNone/>
            </a:pPr>
            <a:r>
              <a:rPr lang="en-US" dirty="0"/>
              <a:t>Allow the user to input some multiple of pi in the form </a:t>
            </a:r>
            <a:r>
              <a:rPr lang="en-US" dirty="0" err="1"/>
              <a:t>Api</a:t>
            </a:r>
            <a:r>
              <a:rPr lang="en-US" dirty="0"/>
              <a:t>/B. A and B should be integers. Both are optional. If either is not part of the input assume it is 1. pi, pi/2, 3pi, 32pi/17 are all valid inputs. 3.2pi is not. Invalid input should be properly rejected.</a:t>
            </a:r>
          </a:p>
          <a:p>
            <a:pPr marL="0" indent="0">
              <a:buNone/>
            </a:pPr>
            <a:r>
              <a:rPr lang="en-US" dirty="0"/>
              <a:t>The user should also be allowed to enter the precision desired as an integer defining the number of decimal places they wish to be displayed. Any input which is not an integer should be properly rejected.</a:t>
            </a:r>
          </a:p>
          <a:p>
            <a:r>
              <a:rPr lang="en-US" b="1" dirty="0"/>
              <a:t>Outputs</a:t>
            </a:r>
            <a:r>
              <a:rPr lang="en-US" b="1" dirty="0">
                <a:hlinkClick r:id="rId4"/>
              </a:rPr>
              <a:t>¶</a:t>
            </a:r>
            <a:endParaRPr lang="en-US" b="1" dirty="0"/>
          </a:p>
          <a:p>
            <a:pPr marL="0" indent="0">
              <a:buNone/>
            </a:pPr>
            <a:r>
              <a:rPr lang="en-US" dirty="0"/>
              <a:t>A table displaying the current term number, the current approximation for the multiple of pi for four different series approximations. The table should be attractively formatted and the approximations should each be displayed in a different column.</a:t>
            </a:r>
          </a:p>
          <a:p>
            <a:pPr marL="0" indent="0">
              <a:buNone/>
            </a:pPr>
            <a:r>
              <a:rPr lang="en-US" dirty="0"/>
              <a:t>A plot comparing the four approximations with each approximation on the y axis and the term number on the x axis.</a:t>
            </a:r>
          </a:p>
          <a:p>
            <a:endParaRPr lang="en-US" dirty="0"/>
          </a:p>
        </p:txBody>
      </p:sp>
    </p:spTree>
    <p:extLst>
      <p:ext uri="{BB962C8B-B14F-4D97-AF65-F5344CB8AC3E}">
        <p14:creationId xmlns:p14="http://schemas.microsoft.com/office/powerpoint/2010/main" val="385199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34A4-F79E-4E2C-8379-C1530B785EE8}"/>
              </a:ext>
            </a:extLst>
          </p:cNvPr>
          <p:cNvSpPr>
            <a:spLocks noGrp="1"/>
          </p:cNvSpPr>
          <p:nvPr>
            <p:ph type="title"/>
          </p:nvPr>
        </p:nvSpPr>
        <p:spPr>
          <a:xfrm>
            <a:off x="677334" y="556294"/>
            <a:ext cx="8596668" cy="1320800"/>
          </a:xfrm>
        </p:spPr>
        <p:txBody>
          <a:bodyPr/>
          <a:lstStyle/>
          <a:p>
            <a:r>
              <a:rPr lang="en-US" dirty="0"/>
              <a:t>First Step</a:t>
            </a:r>
          </a:p>
        </p:txBody>
      </p:sp>
      <p:sp>
        <p:nvSpPr>
          <p:cNvPr id="3" name="Content Placeholder 2">
            <a:extLst>
              <a:ext uri="{FF2B5EF4-FFF2-40B4-BE49-F238E27FC236}">
                <a16:creationId xmlns:a16="http://schemas.microsoft.com/office/drawing/2014/main" id="{463E6944-7645-497E-A5F8-881344A7C2D8}"/>
              </a:ext>
            </a:extLst>
          </p:cNvPr>
          <p:cNvSpPr>
            <a:spLocks noGrp="1"/>
          </p:cNvSpPr>
          <p:nvPr>
            <p:ph idx="1"/>
          </p:nvPr>
        </p:nvSpPr>
        <p:spPr>
          <a:xfrm>
            <a:off x="677334" y="1283440"/>
            <a:ext cx="8596668" cy="4659511"/>
          </a:xfrm>
        </p:spPr>
        <p:txBody>
          <a:bodyPr>
            <a:normAutofit/>
          </a:bodyPr>
          <a:lstStyle/>
          <a:p>
            <a:pPr marL="0" indent="0">
              <a:buNone/>
            </a:pPr>
            <a:r>
              <a:rPr lang="en-US" sz="2000" dirty="0"/>
              <a:t>Ensure you understand the problem.</a:t>
            </a:r>
          </a:p>
          <a:p>
            <a:pPr marL="0" indent="0">
              <a:buNone/>
            </a:pPr>
            <a:endParaRPr lang="en-US" sz="2000" dirty="0"/>
          </a:p>
          <a:p>
            <a:pPr marL="0" indent="0">
              <a:buNone/>
            </a:pPr>
            <a:r>
              <a:rPr lang="en-US" sz="2000" dirty="0"/>
              <a:t>What are the inputs?  </a:t>
            </a:r>
          </a:p>
          <a:p>
            <a:pPr marL="0" indent="0">
              <a:buNone/>
            </a:pPr>
            <a:r>
              <a:rPr lang="en-US" sz="2000" dirty="0"/>
              <a:t>	</a:t>
            </a:r>
            <a:r>
              <a:rPr lang="en-US" sz="2000" dirty="0">
                <a:solidFill>
                  <a:srgbClr val="508926"/>
                </a:solidFill>
              </a:rPr>
              <a:t>A string in the form of #pi/#</a:t>
            </a:r>
          </a:p>
          <a:p>
            <a:pPr marL="0" indent="0">
              <a:buNone/>
            </a:pPr>
            <a:endParaRPr lang="en-US" sz="2000" dirty="0"/>
          </a:p>
          <a:p>
            <a:pPr marL="0" indent="0">
              <a:buNone/>
            </a:pPr>
            <a:r>
              <a:rPr lang="en-US" sz="2000" dirty="0"/>
              <a:t>What are the outputs?</a:t>
            </a:r>
          </a:p>
          <a:p>
            <a:pPr marL="0" indent="0">
              <a:buNone/>
            </a:pPr>
            <a:r>
              <a:rPr lang="en-US" sz="2000" dirty="0"/>
              <a:t>	</a:t>
            </a:r>
            <a:r>
              <a:rPr lang="en-US" sz="2000" dirty="0">
                <a:solidFill>
                  <a:srgbClr val="508926"/>
                </a:solidFill>
              </a:rPr>
              <a:t>A table containing estimates of pi and a graph showing the convergence</a:t>
            </a:r>
          </a:p>
          <a:p>
            <a:pPr marL="0" indent="0">
              <a:buNone/>
            </a:pPr>
            <a:endParaRPr lang="en-US" sz="2000" dirty="0"/>
          </a:p>
          <a:p>
            <a:pPr marL="0" indent="0">
              <a:buNone/>
            </a:pPr>
            <a:r>
              <a:rPr lang="en-US" sz="2000" dirty="0"/>
              <a:t>What do I not know that I need to know?</a:t>
            </a:r>
          </a:p>
          <a:p>
            <a:pPr marL="0" indent="0">
              <a:buNone/>
            </a:pPr>
            <a:r>
              <a:rPr lang="en-US" sz="2000" dirty="0"/>
              <a:t>	</a:t>
            </a:r>
            <a:r>
              <a:rPr lang="en-US" sz="2000" dirty="0">
                <a:solidFill>
                  <a:srgbClr val="508926"/>
                </a:solidFill>
              </a:rPr>
              <a:t>Some series approximations of pi</a:t>
            </a:r>
          </a:p>
        </p:txBody>
      </p:sp>
    </p:spTree>
    <p:extLst>
      <p:ext uri="{BB962C8B-B14F-4D97-AF65-F5344CB8AC3E}">
        <p14:creationId xmlns:p14="http://schemas.microsoft.com/office/powerpoint/2010/main" val="165273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Create a framework</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868068"/>
          </a:xfrm>
        </p:spPr>
        <p:txBody>
          <a:bodyPr>
            <a:normAutofit/>
          </a:bodyPr>
          <a:lstStyle/>
          <a:p>
            <a:r>
              <a:rPr lang="en-US" sz="2400" dirty="0">
                <a:solidFill>
                  <a:schemeClr val="bg1"/>
                </a:solidFill>
              </a:rPr>
              <a:t>At a high level, think through what needs to be done and generate some code to describe this.</a:t>
            </a:r>
          </a:p>
          <a:p>
            <a:r>
              <a:rPr lang="en-US" sz="2400" dirty="0">
                <a:solidFill>
                  <a:schemeClr val="bg1"/>
                </a:solidFill>
              </a:rPr>
              <a:t>What needs to be done?</a:t>
            </a: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47922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Create a framework</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868068"/>
          </a:xfrm>
        </p:spPr>
        <p:txBody>
          <a:bodyPr>
            <a:normAutofit/>
          </a:bodyPr>
          <a:lstStyle/>
          <a:p>
            <a:r>
              <a:rPr lang="en-US" sz="2400" dirty="0">
                <a:solidFill>
                  <a:schemeClr val="bg1"/>
                </a:solidFill>
              </a:rPr>
              <a:t>At a high level, think through what needs to be done and generate some code to describe this.</a:t>
            </a:r>
          </a:p>
          <a:p>
            <a:r>
              <a:rPr lang="en-US" sz="2400" dirty="0">
                <a:solidFill>
                  <a:schemeClr val="bg1"/>
                </a:solidFill>
              </a:rPr>
              <a:t>What needs to be done?</a:t>
            </a:r>
          </a:p>
          <a:p>
            <a:pPr lvl="1"/>
            <a:r>
              <a:rPr lang="en-US" sz="2200" dirty="0">
                <a:solidFill>
                  <a:schemeClr val="bg1"/>
                </a:solidFill>
              </a:rPr>
              <a:t>Obtain the coefficient of pi in the form #pi/#</a:t>
            </a:r>
          </a:p>
          <a:p>
            <a:pPr lvl="1"/>
            <a:r>
              <a:rPr lang="en-US" sz="2200" dirty="0">
                <a:solidFill>
                  <a:schemeClr val="bg1"/>
                </a:solidFill>
              </a:rPr>
              <a:t>Obtain the precision</a:t>
            </a:r>
          </a:p>
          <a:p>
            <a:pPr lvl="1"/>
            <a:r>
              <a:rPr lang="en-US" sz="2200" dirty="0">
                <a:solidFill>
                  <a:schemeClr val="bg1"/>
                </a:solidFill>
              </a:rPr>
              <a:t>Generate the four series</a:t>
            </a:r>
          </a:p>
          <a:p>
            <a:pPr lvl="1"/>
            <a:r>
              <a:rPr lang="en-US" sz="2200" dirty="0">
                <a:solidFill>
                  <a:schemeClr val="bg1"/>
                </a:solidFill>
              </a:rPr>
              <a:t>Display a table</a:t>
            </a:r>
          </a:p>
          <a:p>
            <a:pPr lvl="1"/>
            <a:r>
              <a:rPr lang="en-US" sz="2200" dirty="0">
                <a:solidFill>
                  <a:schemeClr val="bg1"/>
                </a:solidFill>
              </a:rPr>
              <a:t>Display a graph</a:t>
            </a: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67161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Create a framework</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868068"/>
          </a:xfrm>
        </p:spPr>
        <p:txBody>
          <a:bodyPr>
            <a:normAutofit/>
          </a:bodyPr>
          <a:lstStyle/>
          <a:p>
            <a:r>
              <a:rPr lang="en-US" sz="2400" dirty="0">
                <a:solidFill>
                  <a:schemeClr val="bg1"/>
                </a:solidFill>
              </a:rPr>
              <a:t>At a high level, think through what needs to be done and generate some code to describe this.</a:t>
            </a:r>
          </a:p>
          <a:p>
            <a:r>
              <a:rPr lang="en-US" sz="2400" dirty="0">
                <a:solidFill>
                  <a:schemeClr val="bg1"/>
                </a:solidFill>
              </a:rPr>
              <a:t>What needs to be done?</a:t>
            </a:r>
          </a:p>
          <a:p>
            <a:pPr lvl="1"/>
            <a:r>
              <a:rPr lang="en-US" sz="2200" dirty="0">
                <a:solidFill>
                  <a:schemeClr val="bg1"/>
                </a:solidFill>
              </a:rPr>
              <a:t>Obtain the coefficient of pi in the form #pi/#</a:t>
            </a:r>
          </a:p>
          <a:p>
            <a:pPr lvl="1"/>
            <a:r>
              <a:rPr lang="en-US" sz="2200" dirty="0">
                <a:solidFill>
                  <a:schemeClr val="bg1"/>
                </a:solidFill>
              </a:rPr>
              <a:t>Obtain the precision</a:t>
            </a:r>
          </a:p>
          <a:p>
            <a:pPr lvl="1"/>
            <a:r>
              <a:rPr lang="en-US" sz="2200" dirty="0">
                <a:solidFill>
                  <a:schemeClr val="bg1"/>
                </a:solidFill>
              </a:rPr>
              <a:t>Generate the four series</a:t>
            </a:r>
          </a:p>
          <a:p>
            <a:pPr lvl="1"/>
            <a:r>
              <a:rPr lang="en-US" sz="2200" dirty="0">
                <a:solidFill>
                  <a:schemeClr val="bg1"/>
                </a:solidFill>
              </a:rPr>
              <a:t>Display a table</a:t>
            </a:r>
          </a:p>
          <a:p>
            <a:pPr lvl="1"/>
            <a:r>
              <a:rPr lang="en-US" sz="2200" dirty="0">
                <a:solidFill>
                  <a:schemeClr val="bg1"/>
                </a:solidFill>
              </a:rPr>
              <a:t>Display a graph</a:t>
            </a: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08C12C8F-20B0-4D0A-9455-01B77DBC2E73}"/>
              </a:ext>
            </a:extLst>
          </p:cNvPr>
          <p:cNvPicPr>
            <a:picLocks noChangeAspect="1"/>
          </p:cNvPicPr>
          <p:nvPr/>
        </p:nvPicPr>
        <p:blipFill>
          <a:blip r:embed="rId2"/>
          <a:stretch>
            <a:fillRect/>
          </a:stretch>
        </p:blipFill>
        <p:spPr>
          <a:xfrm>
            <a:off x="5599642" y="915496"/>
            <a:ext cx="6143625" cy="5114925"/>
          </a:xfrm>
          <a:prstGeom prst="rect">
            <a:avLst/>
          </a:prstGeom>
        </p:spPr>
      </p:pic>
    </p:spTree>
    <p:extLst>
      <p:ext uri="{BB962C8B-B14F-4D97-AF65-F5344CB8AC3E}">
        <p14:creationId xmlns:p14="http://schemas.microsoft.com/office/powerpoint/2010/main" val="180572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893D52B-80B9-4E03-B06E-899132E00252}"/>
              </a:ext>
            </a:extLst>
          </p:cNvPr>
          <p:cNvSpPr>
            <a:spLocks noGrp="1"/>
          </p:cNvSpPr>
          <p:nvPr>
            <p:ph type="title"/>
          </p:nvPr>
        </p:nvSpPr>
        <p:spPr>
          <a:xfrm>
            <a:off x="216674" y="643467"/>
            <a:ext cx="4958543" cy="1375608"/>
          </a:xfrm>
        </p:spPr>
        <p:txBody>
          <a:bodyPr anchor="ctr">
            <a:normAutofit/>
          </a:bodyPr>
          <a:lstStyle/>
          <a:p>
            <a:r>
              <a:rPr lang="en-US" dirty="0">
                <a:solidFill>
                  <a:schemeClr val="bg1"/>
                </a:solidFill>
              </a:rPr>
              <a:t>Create a framework</a:t>
            </a:r>
          </a:p>
        </p:txBody>
      </p:sp>
      <p:sp>
        <p:nvSpPr>
          <p:cNvPr id="3" name="Content Placeholder 2">
            <a:extLst>
              <a:ext uri="{FF2B5EF4-FFF2-40B4-BE49-F238E27FC236}">
                <a16:creationId xmlns:a16="http://schemas.microsoft.com/office/drawing/2014/main" id="{28915B68-72D9-476B-9044-EDEB1F23A021}"/>
              </a:ext>
            </a:extLst>
          </p:cNvPr>
          <p:cNvSpPr>
            <a:spLocks noGrp="1"/>
          </p:cNvSpPr>
          <p:nvPr>
            <p:ph idx="1"/>
          </p:nvPr>
        </p:nvSpPr>
        <p:spPr>
          <a:xfrm>
            <a:off x="216674" y="1778759"/>
            <a:ext cx="4782646" cy="4868068"/>
          </a:xfrm>
        </p:spPr>
        <p:txBody>
          <a:bodyPr>
            <a:normAutofit lnSpcReduction="10000"/>
          </a:bodyPr>
          <a:lstStyle/>
          <a:p>
            <a:r>
              <a:rPr lang="en-US" sz="2400" dirty="0">
                <a:solidFill>
                  <a:schemeClr val="bg1"/>
                </a:solidFill>
              </a:rPr>
              <a:t>Note a few things:</a:t>
            </a:r>
          </a:p>
          <a:p>
            <a:pPr lvl="1"/>
            <a:r>
              <a:rPr lang="en-US" sz="2000" dirty="0">
                <a:solidFill>
                  <a:schemeClr val="bg1"/>
                </a:solidFill>
              </a:rPr>
              <a:t>We haven’t defined these functions yet</a:t>
            </a:r>
          </a:p>
          <a:p>
            <a:pPr lvl="1"/>
            <a:r>
              <a:rPr lang="en-US" sz="2000" dirty="0">
                <a:solidFill>
                  <a:schemeClr val="bg1"/>
                </a:solidFill>
              </a:rPr>
              <a:t>There are variables which moves the data from function to function</a:t>
            </a:r>
          </a:p>
          <a:p>
            <a:pPr lvl="1"/>
            <a:r>
              <a:rPr lang="en-US" sz="2000" dirty="0">
                <a:solidFill>
                  <a:schemeClr val="bg1"/>
                </a:solidFill>
              </a:rPr>
              <a:t>At any point, we can print the contents of these variables to test how our algorithm is progressing</a:t>
            </a:r>
          </a:p>
          <a:p>
            <a:pPr lvl="1"/>
            <a:r>
              <a:rPr lang="en-US" sz="2000" dirty="0">
                <a:solidFill>
                  <a:schemeClr val="bg1"/>
                </a:solidFill>
              </a:rPr>
              <a:t>Each function only implements one idea </a:t>
            </a:r>
          </a:p>
          <a:p>
            <a:pPr lvl="2"/>
            <a:r>
              <a:rPr lang="en-US" sz="1800" dirty="0">
                <a:solidFill>
                  <a:schemeClr val="bg1"/>
                </a:solidFill>
              </a:rPr>
              <a:t>Separate data generation and presentation </a:t>
            </a:r>
          </a:p>
          <a:p>
            <a:endParaRPr lang="en-US" sz="2200" dirty="0">
              <a:solidFill>
                <a:srgbClr val="A1CB46"/>
              </a:solidFill>
            </a:endParaRPr>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08C12C8F-20B0-4D0A-9455-01B77DBC2E73}"/>
              </a:ext>
            </a:extLst>
          </p:cNvPr>
          <p:cNvPicPr>
            <a:picLocks noChangeAspect="1"/>
          </p:cNvPicPr>
          <p:nvPr/>
        </p:nvPicPr>
        <p:blipFill>
          <a:blip r:embed="rId2"/>
          <a:stretch>
            <a:fillRect/>
          </a:stretch>
        </p:blipFill>
        <p:spPr>
          <a:xfrm>
            <a:off x="5599642" y="915496"/>
            <a:ext cx="6143625" cy="5114925"/>
          </a:xfrm>
          <a:prstGeom prst="rect">
            <a:avLst/>
          </a:prstGeom>
        </p:spPr>
      </p:pic>
    </p:spTree>
    <p:extLst>
      <p:ext uri="{BB962C8B-B14F-4D97-AF65-F5344CB8AC3E}">
        <p14:creationId xmlns:p14="http://schemas.microsoft.com/office/powerpoint/2010/main" val="9994441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17</TotalTime>
  <Words>1153</Words>
  <Application>Microsoft Office PowerPoint</Application>
  <PresentationFormat>Widescreen</PresentationFormat>
  <Paragraphs>136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Lecture 13 Teamwork</vt:lpstr>
      <vt:lpstr>Announcements</vt:lpstr>
      <vt:lpstr>Learning Objectives</vt:lpstr>
      <vt:lpstr>Problem Statement</vt:lpstr>
      <vt:lpstr>First Step</vt:lpstr>
      <vt:lpstr>Create a framework</vt:lpstr>
      <vt:lpstr>Create a framework</vt:lpstr>
      <vt:lpstr>Create a framework</vt:lpstr>
      <vt:lpstr>Create a framework</vt:lpstr>
      <vt:lpstr>Create a framework</vt:lpstr>
      <vt:lpstr>Create a framework</vt:lpstr>
      <vt:lpstr>Create a framework</vt:lpstr>
      <vt:lpstr>Create a framework</vt:lpstr>
      <vt:lpstr>Details</vt:lpstr>
      <vt:lpstr>Details</vt:lpstr>
      <vt:lpstr>Details</vt:lpstr>
      <vt:lpstr>Details</vt:lpstr>
      <vt:lpstr>Collaboration</vt:lpstr>
      <vt:lpstr>Collaboration</vt:lpstr>
      <vt:lpstr>Collaboration</vt:lpstr>
      <vt:lpstr>Integration Challenges</vt:lpstr>
      <vt:lpstr>Integration Challenges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14 Teamwork</dc:title>
  <dc:creator>Bryan Burlingame</dc:creator>
  <cp:lastModifiedBy>Bryan Burlingame</cp:lastModifiedBy>
  <cp:revision>1</cp:revision>
  <dcterms:created xsi:type="dcterms:W3CDTF">2018-11-28T19:16:57Z</dcterms:created>
  <dcterms:modified xsi:type="dcterms:W3CDTF">2019-05-01T16:16:23Z</dcterms:modified>
</cp:coreProperties>
</file>