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58" r:id="rId4"/>
    <p:sldId id="303" r:id="rId5"/>
    <p:sldId id="304" r:id="rId6"/>
    <p:sldId id="322" r:id="rId7"/>
    <p:sldId id="305" r:id="rId8"/>
    <p:sldId id="318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1" r:id="rId17"/>
    <p:sldId id="333" r:id="rId18"/>
    <p:sldId id="334" r:id="rId19"/>
    <p:sldId id="30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B46"/>
    <a:srgbClr val="508926"/>
    <a:srgbClr val="699840"/>
    <a:srgbClr val="508627"/>
    <a:srgbClr val="90C226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88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96741680-C8A1-4AB7-93F3-14976540D71B}"/>
    <pc:docChg chg="delSld">
      <pc:chgData name="Bryan Burlingame" userId="c4feaaa9befe0e64" providerId="LiveId" clId="{96741680-C8A1-4AB7-93F3-14976540D71B}" dt="2019-04-08T11:43:36.299" v="1" actId="2696"/>
      <pc:docMkLst>
        <pc:docMk/>
      </pc:docMkLst>
      <pc:sldChg chg="del">
        <pc:chgData name="Bryan Burlingame" userId="c4feaaa9befe0e64" providerId="LiveId" clId="{96741680-C8A1-4AB7-93F3-14976540D71B}" dt="2019-04-08T11:43:36.275" v="0" actId="2696"/>
        <pc:sldMkLst>
          <pc:docMk/>
          <pc:sldMk cId="511024755" sldId="335"/>
        </pc:sldMkLst>
      </pc:sldChg>
      <pc:sldChg chg="del">
        <pc:chgData name="Bryan Burlingame" userId="c4feaaa9befe0e64" providerId="LiveId" clId="{96741680-C8A1-4AB7-93F3-14976540D71B}" dt="2019-04-08T11:43:36.299" v="1" actId="2696"/>
        <pc:sldMkLst>
          <pc:docMk/>
          <pc:sldMk cId="3430390948" sldId="33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r>
              <a:rPr lang="en-US" dirty="0"/>
              <a:t>Lecture 11</a:t>
            </a:r>
            <a:br>
              <a:rPr lang="en-US"/>
            </a:br>
            <a:r>
              <a:rPr lang="en-US" sz="4000"/>
              <a:t>Tuples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Halloween 2018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BD090C-3C21-4DCF-85E6-30D7C2F09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364" y="2317750"/>
            <a:ext cx="6822637" cy="188576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Using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It is possible to copy and concatenate tuples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Combining these operations, allow the simulation of changing a member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This is expensive, changing a list accesses one value.  Copying a tuple changes the number of values which exist in the tuple.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42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76ECC1-6774-452A-A2CD-27EBC5211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7460" y="1574041"/>
            <a:ext cx="6818822" cy="421715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Tuple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It is possible use a Tuple on the left-hand side of an assignment operator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left and right sides must be balanced, each tuple must have the same number of members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08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1C5873-F678-4618-9CF0-C1FE2E8DA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865" y="973895"/>
            <a:ext cx="6802628" cy="530962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Tuple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Functions and methods which return a tuple can be used with Tuple assignment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Ex:  split returns a tuple of the values in a string separated by some string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9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FE9C3A-EECC-4212-8C27-E6A3F549A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621" y="31635"/>
            <a:ext cx="6132415" cy="674220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Tuple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Though a function can only return one value, that value can be a tuple</a:t>
            </a:r>
          </a:p>
          <a:p>
            <a:r>
              <a:rPr lang="en-US" sz="2400" dirty="0">
                <a:solidFill>
                  <a:schemeClr val="bg1"/>
                </a:solidFill>
              </a:rPr>
              <a:t>Combined with a matching Tuple Assignment, the appearance of returning multiple values is possible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Note: if the values passed in are not changed, functions can frequently work on lists and tuples interchangeably 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44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Variable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By prefacing an argument to a function with an * asterisk, all values are </a:t>
            </a:r>
            <a:r>
              <a:rPr lang="en-US" sz="2400" dirty="0">
                <a:solidFill>
                  <a:srgbClr val="A1CB46"/>
                </a:solidFill>
              </a:rPr>
              <a:t>gathered</a:t>
            </a:r>
            <a:r>
              <a:rPr lang="en-US" sz="2400" dirty="0">
                <a:solidFill>
                  <a:schemeClr val="bg1"/>
                </a:solidFill>
              </a:rPr>
              <a:t> into a tuple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number of arguments in the function call can be arbitrary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DF34A5-9A6C-4380-B22C-2D3EEB0E5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966" y="1558734"/>
            <a:ext cx="6266868" cy="3272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63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572C51-10BB-405B-8C2A-692E425C2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0005" y="1411002"/>
            <a:ext cx="6829943" cy="353228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Splitting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Corresponding to the gather operation, a tuple can be </a:t>
            </a:r>
            <a:r>
              <a:rPr lang="en-US" sz="2400" dirty="0">
                <a:solidFill>
                  <a:srgbClr val="A1CB46"/>
                </a:solidFill>
              </a:rPr>
              <a:t>scattered</a:t>
            </a:r>
            <a:r>
              <a:rPr lang="en-US" sz="2400" dirty="0">
                <a:solidFill>
                  <a:schemeClr val="bg1"/>
                </a:solidFill>
              </a:rPr>
              <a:t> to its individual values in a function call by using the same * asterisk operator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Note the first call works, the </a:t>
            </a:r>
            <a:r>
              <a:rPr lang="en-US" sz="2200" dirty="0" err="1">
                <a:solidFill>
                  <a:schemeClr val="bg1"/>
                </a:solidFill>
              </a:rPr>
              <a:t>vals</a:t>
            </a:r>
            <a:r>
              <a:rPr lang="en-US" sz="2200" dirty="0">
                <a:solidFill>
                  <a:schemeClr val="bg1"/>
                </a:solidFill>
              </a:rPr>
              <a:t> tuple separates into two discrete values and then are passed into the function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The second call doesn’t perform the scatter and fails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31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Lists and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Two sequences can be joined, element by element using the </a:t>
            </a:r>
            <a:r>
              <a:rPr lang="en-US" sz="2400" dirty="0">
                <a:solidFill>
                  <a:srgbClr val="A1CB46"/>
                </a:solidFill>
              </a:rPr>
              <a:t>zip</a:t>
            </a:r>
            <a:r>
              <a:rPr lang="en-US" sz="2400" dirty="0">
                <a:solidFill>
                  <a:schemeClr val="bg1"/>
                </a:solidFill>
              </a:rPr>
              <a:t> function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zip returns a sequence of pairs comprised of one element from each sequence in a zip object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zip object is an </a:t>
            </a:r>
            <a:r>
              <a:rPr lang="en-US" sz="2400" dirty="0">
                <a:solidFill>
                  <a:srgbClr val="A1CB46"/>
                </a:solidFill>
              </a:rPr>
              <a:t>iterator</a:t>
            </a:r>
            <a:r>
              <a:rPr lang="en-US" sz="2400" dirty="0">
                <a:solidFill>
                  <a:schemeClr val="bg1"/>
                </a:solidFill>
              </a:rPr>
              <a:t>.  Iterators are used to iterate over a set of data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Note:  the sequence of pairs  the length of the shorter seq</a:t>
            </a:r>
            <a:endParaRPr lang="en-US" sz="2200" dirty="0">
              <a:solidFill>
                <a:srgbClr val="A1CB46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76427E-3A58-487C-8303-B96D3CD34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1863" y="1276679"/>
            <a:ext cx="5866030" cy="31316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BD8850-7C6B-404A-8E67-49F161D23AA8}"/>
              </a:ext>
            </a:extLst>
          </p:cNvPr>
          <p:cNvSpPr txBox="1"/>
          <p:nvPr/>
        </p:nvSpPr>
        <p:spPr>
          <a:xfrm>
            <a:off x="8538133" y="3289463"/>
            <a:ext cx="29803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508926"/>
                </a:solidFill>
              </a:rPr>
              <a:t>Only prints three entries</a:t>
            </a:r>
          </a:p>
          <a:p>
            <a:r>
              <a:rPr lang="en-US" dirty="0">
                <a:solidFill>
                  <a:srgbClr val="508926"/>
                </a:solidFill>
              </a:rPr>
              <a:t>since names only has three</a:t>
            </a:r>
          </a:p>
          <a:p>
            <a:r>
              <a:rPr lang="en-US" dirty="0">
                <a:solidFill>
                  <a:srgbClr val="508926"/>
                </a:solidFill>
              </a:rPr>
              <a:t>entries</a:t>
            </a:r>
          </a:p>
        </p:txBody>
      </p:sp>
    </p:spTree>
    <p:extLst>
      <p:ext uri="{BB962C8B-B14F-4D97-AF65-F5344CB8AC3E}">
        <p14:creationId xmlns:p14="http://schemas.microsoft.com/office/powerpoint/2010/main" val="294931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74D155-EF4A-44DA-8091-D3EEC9D27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725" y="1922620"/>
            <a:ext cx="6914224" cy="2874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Dictionaries and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There is a method for dictionary objects, </a:t>
            </a:r>
            <a:r>
              <a:rPr lang="en-US" sz="2400" dirty="0">
                <a:solidFill>
                  <a:srgbClr val="A1CB46"/>
                </a:solidFill>
              </a:rPr>
              <a:t>items</a:t>
            </a:r>
            <a:r>
              <a:rPr lang="en-US" sz="2400" dirty="0">
                <a:solidFill>
                  <a:schemeClr val="bg1"/>
                </a:solidFill>
              </a:rPr>
              <a:t>, which returns a sequence of (key, value) tuples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result is a </a:t>
            </a:r>
            <a:r>
              <a:rPr lang="en-US" sz="2400" dirty="0" err="1">
                <a:solidFill>
                  <a:srgbClr val="A1CB46"/>
                </a:solidFill>
              </a:rPr>
              <a:t>dict_items</a:t>
            </a:r>
            <a:r>
              <a:rPr lang="en-US" sz="2400" dirty="0">
                <a:solidFill>
                  <a:srgbClr val="A1CB46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iterator which can be used to iterate over the dictionary</a:t>
            </a:r>
          </a:p>
          <a:p>
            <a:r>
              <a:rPr lang="en-US" sz="2400" dirty="0">
                <a:solidFill>
                  <a:schemeClr val="bg1"/>
                </a:solidFill>
              </a:rPr>
              <a:t>A list of tuples can be used to initialize a dictionary</a:t>
            </a:r>
          </a:p>
          <a:p>
            <a:endParaRPr lang="en-US" sz="2200" dirty="0">
              <a:solidFill>
                <a:srgbClr val="A1CB46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2FC9F7-DC8C-486A-9D6D-8759D07EA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725" y="4796704"/>
            <a:ext cx="6175731" cy="142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224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29C7F0-B5C4-4984-9F00-E56F03805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70" y="2065397"/>
            <a:ext cx="10149237" cy="47955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5" y="609600"/>
            <a:ext cx="6133487" cy="750627"/>
          </a:xfrm>
        </p:spPr>
        <p:txBody>
          <a:bodyPr anchor="ctr">
            <a:normAutofit/>
          </a:bodyPr>
          <a:lstStyle/>
          <a:p>
            <a:r>
              <a:rPr lang="en-US" dirty="0"/>
              <a:t>Dictionaries and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209" y="1278034"/>
            <a:ext cx="8622606" cy="3560733"/>
          </a:xfrm>
        </p:spPr>
        <p:txBody>
          <a:bodyPr>
            <a:normAutofit/>
          </a:bodyPr>
          <a:lstStyle/>
          <a:p>
            <a:r>
              <a:rPr lang="en-US" sz="2000" dirty="0"/>
              <a:t>Recall:  the key to a dictionary can be any immutable value</a:t>
            </a:r>
          </a:p>
          <a:p>
            <a:r>
              <a:rPr lang="en-US" sz="2000" dirty="0"/>
              <a:t>Recall:  tuples are immutable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4100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5. Data Structures — Python 3.7.0 documentation. </a:t>
            </a:r>
            <a:r>
              <a:rPr lang="en-US" dirty="0"/>
              <a:t>Retrieved October 30, 2018, from https://docs.python.org/3/tutorial/datastructures.html</a:t>
            </a:r>
          </a:p>
        </p:txBody>
      </p:sp>
    </p:spTree>
    <p:extLst>
      <p:ext uri="{BB962C8B-B14F-4D97-AF65-F5344CB8AC3E}">
        <p14:creationId xmlns:p14="http://schemas.microsoft.com/office/powerpoint/2010/main" val="276075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A83A-D37C-40DF-8584-98454C60C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3FD44-E5CD-4524-AE62-B5D95FD69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7879"/>
            <a:ext cx="8596668" cy="4413484"/>
          </a:xfrm>
        </p:spPr>
        <p:txBody>
          <a:bodyPr/>
          <a:lstStyle/>
          <a:p>
            <a:r>
              <a:rPr lang="en-US" dirty="0"/>
              <a:t>Homework 8 due up front</a:t>
            </a:r>
          </a:p>
          <a:p>
            <a:r>
              <a:rPr lang="en-US" dirty="0"/>
              <a:t>Homework 9 due next week</a:t>
            </a:r>
          </a:p>
          <a:p>
            <a:r>
              <a:rPr lang="en-US" dirty="0"/>
              <a:t>Read </a:t>
            </a:r>
            <a:r>
              <a:rPr lang="en-US" dirty="0" err="1"/>
              <a:t>ch.</a:t>
            </a:r>
            <a:r>
              <a:rPr lang="en-US" dirty="0"/>
              <a:t> 13, 14, &amp; 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597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Introduce and discuss tuples</a:t>
            </a:r>
          </a:p>
          <a:p>
            <a:r>
              <a:rPr lang="en-US" sz="2400" dirty="0"/>
              <a:t>Identify the similarities and differences between tuples and lists</a:t>
            </a:r>
          </a:p>
          <a:p>
            <a:r>
              <a:rPr lang="en-US" sz="2400" dirty="0"/>
              <a:t>Craft functions with variable numbers of arguments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01CE-BB02-46FB-99A9-37020A555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and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3D192-D55B-4BDD-AD6F-20F90693B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8968"/>
            <a:ext cx="8596668" cy="5034703"/>
          </a:xfrm>
        </p:spPr>
        <p:txBody>
          <a:bodyPr>
            <a:normAutofit/>
          </a:bodyPr>
          <a:lstStyle/>
          <a:p>
            <a:r>
              <a:rPr lang="en-US" sz="2400" b="1" dirty="0"/>
              <a:t>Recall</a:t>
            </a:r>
            <a:r>
              <a:rPr lang="en-US" sz="2400" dirty="0"/>
              <a:t>:  lists are a sequence of values connected by a common name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Lists have many methods to manipulate their contents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b="1" dirty="0"/>
              <a:t>Methods</a:t>
            </a:r>
            <a:r>
              <a:rPr lang="en-US" sz="2000" dirty="0"/>
              <a:t> are functions attached to some object and are accessed via the . operator</a:t>
            </a:r>
          </a:p>
          <a:p>
            <a:pPr marL="457200" lvl="1" indent="0">
              <a:buNone/>
            </a:pPr>
            <a:endParaRPr lang="en-US" sz="2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9DF1EE-7617-46AA-B44E-191323E1E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16" y="2429357"/>
            <a:ext cx="3124200" cy="704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8CCF4D-2E2F-432A-B48B-9EB79A23B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16" y="3653624"/>
            <a:ext cx="320040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30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2AE79-E913-461A-BA5F-C58302576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D5D3A-80FE-4E68-AD6A-D6BD6EE39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0941"/>
            <a:ext cx="8596668" cy="4659418"/>
          </a:xfrm>
        </p:spPr>
        <p:txBody>
          <a:bodyPr>
            <a:normAutofit/>
          </a:bodyPr>
          <a:lstStyle/>
          <a:p>
            <a:r>
              <a:rPr lang="en-US" sz="2800" dirty="0"/>
              <a:t>Tuples are sequences of values much like lists with one very key and very important difference:</a:t>
            </a:r>
          </a:p>
          <a:p>
            <a:pPr lvl="1"/>
            <a:r>
              <a:rPr lang="en-US" sz="2400" dirty="0"/>
              <a:t>Lists are mutable, they can be changed</a:t>
            </a:r>
          </a:p>
          <a:p>
            <a:pPr lvl="1"/>
            <a:r>
              <a:rPr lang="en-US" sz="2400" dirty="0"/>
              <a:t>Tuples are immutable, they cannot be changed</a:t>
            </a:r>
          </a:p>
          <a:p>
            <a:pPr lvl="2"/>
            <a:r>
              <a:rPr lang="en-US" sz="2000" dirty="0"/>
              <a:t>Though they may store mutable items</a:t>
            </a:r>
          </a:p>
          <a:p>
            <a:pPr lvl="1"/>
            <a:r>
              <a:rPr lang="en-US" sz="2200" dirty="0"/>
              <a:t>Tuples are written as sequences of values separated by commas, sometimes in parenthesis</a:t>
            </a:r>
          </a:p>
          <a:p>
            <a:pPr marL="457200" lvl="1" indent="0">
              <a:buNone/>
            </a:pPr>
            <a:endParaRPr lang="en-US" sz="22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5857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C09FF6-31CE-488E-B7EA-A5FCBC42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List vs Tuples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3FD79C-589D-486C-8F67-B7823E92A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69550"/>
            <a:ext cx="4184035" cy="52772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Lists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append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L.append</a:t>
            </a:r>
            <a:r>
              <a:rPr lang="en-US" sz="1200" dirty="0">
                <a:latin typeface="Consolas" panose="020B0609020204030204" pitchFamily="49" charset="0"/>
              </a:rPr>
              <a:t>(object) -&gt; None -- append object to end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clear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L.clear</a:t>
            </a:r>
            <a:r>
              <a:rPr lang="en-US" sz="1200" dirty="0">
                <a:latin typeface="Consolas" panose="020B0609020204030204" pitchFamily="49" charset="0"/>
              </a:rPr>
              <a:t>() -&gt; None -- remove all items from L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copy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L.copy</a:t>
            </a:r>
            <a:r>
              <a:rPr lang="en-US" sz="1200" dirty="0">
                <a:latin typeface="Consolas" panose="020B0609020204030204" pitchFamily="49" charset="0"/>
              </a:rPr>
              <a:t>() -&gt; list -- a shallow copy of L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count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L.count</a:t>
            </a:r>
            <a:r>
              <a:rPr lang="en-US" sz="1200" dirty="0">
                <a:latin typeface="Consolas" panose="020B0609020204030204" pitchFamily="49" charset="0"/>
              </a:rPr>
              <a:t>(value) -&gt; integer -- return number of occurrences of value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extend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L.extend</a:t>
            </a:r>
            <a:r>
              <a:rPr lang="en-US" sz="1200" dirty="0">
                <a:latin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</a:rPr>
              <a:t>iterable</a:t>
            </a:r>
            <a:r>
              <a:rPr lang="en-US" sz="1200" dirty="0">
                <a:latin typeface="Consolas" panose="020B0609020204030204" pitchFamily="49" charset="0"/>
              </a:rPr>
              <a:t>) -&gt; None -- extend list by appending elements from the </a:t>
            </a:r>
            <a:r>
              <a:rPr lang="en-US" sz="1200" dirty="0" err="1">
                <a:latin typeface="Consolas" panose="020B0609020204030204" pitchFamily="49" charset="0"/>
              </a:rPr>
              <a:t>iterable</a:t>
            </a:r>
            <a:r>
              <a:rPr lang="en-US" sz="1200" dirty="0">
                <a:latin typeface="Consolas" panose="020B0609020204030204" pitchFamily="49" charset="0"/>
              </a:rPr>
              <a:t>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index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L.index</a:t>
            </a:r>
            <a:r>
              <a:rPr lang="en-US" sz="1200" dirty="0">
                <a:latin typeface="Consolas" panose="020B0609020204030204" pitchFamily="49" charset="0"/>
              </a:rPr>
              <a:t>(value, [start, [stop]]) -&gt; integer -- return first index of value. | Raises </a:t>
            </a:r>
            <a:r>
              <a:rPr lang="en-US" sz="1200" dirty="0" err="1">
                <a:latin typeface="Consolas" panose="020B0609020204030204" pitchFamily="49" charset="0"/>
              </a:rPr>
              <a:t>ValueError</a:t>
            </a:r>
            <a:r>
              <a:rPr lang="en-US" sz="1200" dirty="0">
                <a:latin typeface="Consolas" panose="020B0609020204030204" pitchFamily="49" charset="0"/>
              </a:rPr>
              <a:t> if the value is not present.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insert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L.insert</a:t>
            </a:r>
            <a:r>
              <a:rPr lang="en-US" sz="1200" dirty="0">
                <a:latin typeface="Consolas" panose="020B0609020204030204" pitchFamily="49" charset="0"/>
              </a:rPr>
              <a:t>(index, object) -- insert object before index | | pop(...) | </a:t>
            </a:r>
            <a:r>
              <a:rPr lang="en-US" sz="1200" dirty="0" err="1">
                <a:latin typeface="Consolas" panose="020B0609020204030204" pitchFamily="49" charset="0"/>
              </a:rPr>
              <a:t>L.pop</a:t>
            </a:r>
            <a:r>
              <a:rPr lang="en-US" sz="1200" dirty="0">
                <a:latin typeface="Consolas" panose="020B0609020204030204" pitchFamily="49" charset="0"/>
              </a:rPr>
              <a:t>([index]) -&gt; item -- remove and return item at index (default last). | Raises </a:t>
            </a:r>
            <a:r>
              <a:rPr lang="en-US" sz="1200" dirty="0" err="1">
                <a:latin typeface="Consolas" panose="020B0609020204030204" pitchFamily="49" charset="0"/>
              </a:rPr>
              <a:t>IndexError</a:t>
            </a:r>
            <a:r>
              <a:rPr lang="en-US" sz="1200" dirty="0">
                <a:latin typeface="Consolas" panose="020B0609020204030204" pitchFamily="49" charset="0"/>
              </a:rPr>
              <a:t> if list is empty or index is out of range.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remove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L.remove</a:t>
            </a:r>
            <a:r>
              <a:rPr lang="en-US" sz="1200" dirty="0">
                <a:latin typeface="Consolas" panose="020B0609020204030204" pitchFamily="49" charset="0"/>
              </a:rPr>
              <a:t>(value) -&gt; None -- remove first occurrence of value. | Raises </a:t>
            </a:r>
            <a:r>
              <a:rPr lang="en-US" sz="1200" dirty="0" err="1">
                <a:latin typeface="Consolas" panose="020B0609020204030204" pitchFamily="49" charset="0"/>
              </a:rPr>
              <a:t>ValueError</a:t>
            </a:r>
            <a:r>
              <a:rPr lang="en-US" sz="1200" dirty="0">
                <a:latin typeface="Consolas" panose="020B0609020204030204" pitchFamily="49" charset="0"/>
              </a:rPr>
              <a:t> if the value is not present.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reverse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L.reverse</a:t>
            </a:r>
            <a:r>
              <a:rPr lang="en-US" sz="1200" dirty="0">
                <a:latin typeface="Consolas" panose="020B0609020204030204" pitchFamily="49" charset="0"/>
              </a:rPr>
              <a:t>() -- reverse *IN PLACE*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sort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L.sort</a:t>
            </a:r>
            <a:r>
              <a:rPr lang="en-US" sz="1200" dirty="0">
                <a:latin typeface="Consolas" panose="020B0609020204030204" pitchFamily="49" charset="0"/>
              </a:rPr>
              <a:t>(key=None, reverse=False) -&gt; None -- stable sort *IN PLACE*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F22CB-DB8B-4F8B-B139-318760A1C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69551"/>
            <a:ext cx="4184034" cy="4671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Tuples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count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T.count</a:t>
            </a:r>
            <a:r>
              <a:rPr lang="en-US" sz="1200" dirty="0">
                <a:latin typeface="Consolas" panose="020B0609020204030204" pitchFamily="49" charset="0"/>
              </a:rPr>
              <a:t>(value) -&gt; integer -- return number of occurrences of value | 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| </a:t>
            </a:r>
            <a:r>
              <a:rPr lang="en-US" sz="1200" b="1" dirty="0">
                <a:latin typeface="Consolas" panose="020B0609020204030204" pitchFamily="49" charset="0"/>
              </a:rPr>
              <a:t>index</a:t>
            </a:r>
            <a:r>
              <a:rPr lang="en-US" sz="1200" dirty="0">
                <a:latin typeface="Consolas" panose="020B0609020204030204" pitchFamily="49" charset="0"/>
              </a:rPr>
              <a:t>(...) | </a:t>
            </a:r>
            <a:r>
              <a:rPr lang="en-US" sz="1200" dirty="0" err="1">
                <a:latin typeface="Consolas" panose="020B0609020204030204" pitchFamily="49" charset="0"/>
              </a:rPr>
              <a:t>T.index</a:t>
            </a:r>
            <a:r>
              <a:rPr lang="en-US" sz="1200" dirty="0">
                <a:latin typeface="Consolas" panose="020B0609020204030204" pitchFamily="49" charset="0"/>
              </a:rPr>
              <a:t>(value, [start, [stop]]) -&gt; integer -- return first index of value. | Raises </a:t>
            </a:r>
            <a:r>
              <a:rPr lang="en-US" sz="1200" dirty="0" err="1">
                <a:latin typeface="Consolas" panose="020B0609020204030204" pitchFamily="49" charset="0"/>
              </a:rPr>
              <a:t>ValueError</a:t>
            </a:r>
            <a:r>
              <a:rPr lang="en-US" sz="1200" dirty="0">
                <a:latin typeface="Consolas" panose="020B0609020204030204" pitchFamily="49" charset="0"/>
              </a:rPr>
              <a:t> if the value is not present.</a:t>
            </a:r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239A6E-A109-416B-A372-0011EFFEE990}"/>
              </a:ext>
            </a:extLst>
          </p:cNvPr>
          <p:cNvCxnSpPr/>
          <p:nvPr/>
        </p:nvCxnSpPr>
        <p:spPr>
          <a:xfrm>
            <a:off x="4955093" y="1219200"/>
            <a:ext cx="0" cy="54727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45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Declaring a Tuple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949343"/>
            <a:ext cx="4782646" cy="393284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Declaring a tuple can be accomplished by invoking the tuple() function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Notice the difference in the brackets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Square brackets [] indicate a list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Curly brackets {} indicate a dictionary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Parenthesis () indicate a tuple</a:t>
            </a: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484EF1-7358-4234-8E45-DE606B6EA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306" y="1331271"/>
            <a:ext cx="5512843" cy="4685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2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Declaring a Tuple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949343"/>
            <a:ext cx="4782646" cy="4697483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Unlike with lists and dictionaries, a parenthesis alone cannot create a tuple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This would cause a grammar conflict with the use of parenthesis in a mathematical context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A tuple can be implicitly declared with at least one value and a comma</a:t>
            </a:r>
          </a:p>
          <a:p>
            <a:pPr lvl="1"/>
            <a:r>
              <a:rPr lang="en-US" sz="2200" dirty="0">
                <a:solidFill>
                  <a:schemeClr val="bg1"/>
                </a:solidFill>
              </a:rPr>
              <a:t>Since it cannot be changed, an empty tuple is not terribly useful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47B8A9-85C4-4E46-B34D-8A4BFEAB7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0912" y="1194462"/>
            <a:ext cx="5121153" cy="463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148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0170FA-3FBF-46B3-A5AA-B0FDF511B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7122" y="1763496"/>
            <a:ext cx="6898488" cy="327252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3D52B-80B9-4E03-B06E-899132E0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74" y="643467"/>
            <a:ext cx="4958543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Using 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15B68-72D9-476B-9044-EDEB1F23A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74" y="1778759"/>
            <a:ext cx="4782646" cy="486806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Most list operations can be used such as slices and the </a:t>
            </a:r>
            <a:r>
              <a:rPr lang="en-US" sz="2400" dirty="0" err="1">
                <a:solidFill>
                  <a:schemeClr val="bg1"/>
                </a:solidFill>
              </a:rPr>
              <a:t>len</a:t>
            </a:r>
            <a:r>
              <a:rPr lang="en-US" sz="2400" dirty="0">
                <a:solidFill>
                  <a:schemeClr val="bg1"/>
                </a:solidFill>
              </a:rPr>
              <a:t> function work on tuples as they do on lists</a:t>
            </a:r>
          </a:p>
          <a:p>
            <a:r>
              <a:rPr lang="en-US" sz="2400" dirty="0">
                <a:solidFill>
                  <a:schemeClr val="bg1"/>
                </a:solidFill>
              </a:rPr>
              <a:t>Attempting to change a value in a tuple generates an error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10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1041</Words>
  <Application>Microsoft Office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Consolas</vt:lpstr>
      <vt:lpstr>Trebuchet MS</vt:lpstr>
      <vt:lpstr>Wingdings 3</vt:lpstr>
      <vt:lpstr>Facet</vt:lpstr>
      <vt:lpstr>Lecture 11 Tuples</vt:lpstr>
      <vt:lpstr>Announcements</vt:lpstr>
      <vt:lpstr>Learning Objectives</vt:lpstr>
      <vt:lpstr>Lists and Sequences</vt:lpstr>
      <vt:lpstr>Tuples</vt:lpstr>
      <vt:lpstr>List vs Tuples</vt:lpstr>
      <vt:lpstr>Declaring a Tuple</vt:lpstr>
      <vt:lpstr>Declaring a Tuple</vt:lpstr>
      <vt:lpstr>Using Tuples</vt:lpstr>
      <vt:lpstr>Using Tuples</vt:lpstr>
      <vt:lpstr>Tuple Assignments</vt:lpstr>
      <vt:lpstr>Tuple Assignments</vt:lpstr>
      <vt:lpstr>Tuple Assignments</vt:lpstr>
      <vt:lpstr>Variable Arguments</vt:lpstr>
      <vt:lpstr>Splitting Tuples</vt:lpstr>
      <vt:lpstr>Lists and Tuples</vt:lpstr>
      <vt:lpstr>Dictionaries and Tuples</vt:lpstr>
      <vt:lpstr>Dictionaries and Tuples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11 Tuples</dc:title>
  <dc:creator>Bryan Burlingame</dc:creator>
  <cp:lastModifiedBy>Bryan Burlingame</cp:lastModifiedBy>
  <cp:revision>5</cp:revision>
  <dcterms:created xsi:type="dcterms:W3CDTF">2018-10-31T16:13:10Z</dcterms:created>
  <dcterms:modified xsi:type="dcterms:W3CDTF">2019-04-08T11:43:47Z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2018-10-31T16:16:05.0632490Z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