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media/image9.png" ContentType="image/png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11.png" ContentType="image/png"/>
  <Override PartName="/ppt/media/image12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9144000" cy="51435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 type="body"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 type="body"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</p:spPr>
        <p:txBody>
          <a:bodyPr tIns="91440" bIns="91440" anchor="b"/>
          <a:p>
            <a:r>
              <a:rPr b="0" lang="en-US" sz="52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5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/>
          <a:p>
            <a:pPr algn="r">
              <a:lnSpc>
                <a:spcPct val="100000"/>
              </a:lnSpc>
            </a:pPr>
            <a:fld id="{07F4976A-80FA-4DD7-81BA-B9E451466F98}" type="slidenum">
              <a:rPr b="0" lang="en-US" sz="1000" spc="-1" strike="noStrike">
                <a:solidFill>
                  <a:srgbClr val="595959"/>
                </a:solidFill>
                <a:latin typeface="Arial"/>
                <a:ea typeface="Arial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tIns="91440" bIns="91440"/>
          <a:p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tIns="91440" bIns="91440"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/>
          <a:p>
            <a:pPr algn="r">
              <a:lnSpc>
                <a:spcPct val="100000"/>
              </a:lnSpc>
            </a:pPr>
            <a:fld id="{A575BA7D-5288-4FA8-B036-E32945747949}" type="slidenum">
              <a:rPr b="0" lang="en-US" sz="1000" spc="-1" strike="noStrike">
                <a:solidFill>
                  <a:srgbClr val="595959"/>
                </a:solidFill>
                <a:latin typeface="Arial"/>
                <a:ea typeface="Arial"/>
              </a:rPr>
              <a:t>1</a:t>
            </a:fld>
            <a:endParaRPr b="0" lang="en-US" sz="10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>
            <a:noFill/>
          </a:ln>
        </p:spPr>
        <p:txBody>
          <a:bodyPr tIns="91440" bIns="91440" anchor="b"/>
          <a:p>
            <a:pPr algn="ctr">
              <a:lnSpc>
                <a:spcPct val="100000"/>
              </a:lnSpc>
            </a:pPr>
            <a:r>
              <a:rPr b="0" lang="en-US" sz="5200" spc="-1" strike="noStrike">
                <a:solidFill>
                  <a:srgbClr val="000000"/>
                </a:solidFill>
                <a:latin typeface="Arial"/>
                <a:ea typeface="Arial"/>
              </a:rPr>
              <a:t>How to install PyMata into Anaconda/JupyterLab</a:t>
            </a:r>
            <a:br/>
            <a:r>
              <a:rPr b="0" lang="en-US" sz="5200" spc="-1" strike="noStrike">
                <a:solidFill>
                  <a:srgbClr val="000000"/>
                </a:solidFill>
                <a:latin typeface="Arial"/>
                <a:ea typeface="Arial"/>
              </a:rPr>
              <a:t>on MacOS </a:t>
            </a:r>
            <a:endParaRPr b="0" lang="en-US" sz="5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TextShape 2"/>
          <p:cNvSpPr txBox="1"/>
          <p:nvPr/>
        </p:nvSpPr>
        <p:spPr>
          <a:xfrm>
            <a:off x="311760" y="2834280"/>
            <a:ext cx="8520120" cy="79236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 marL="457200" indent="-342720"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595959"/>
                </a:solidFill>
                <a:latin typeface="Arial"/>
              </a:rPr>
              <a:t>(original by Shane, updated by Eric)</a:t>
            </a:r>
            <a:endParaRPr b="0" lang="en-US" sz="2800" spc="-1" strike="noStrike">
              <a:solidFill>
                <a:srgbClr val="595959"/>
              </a:solidFill>
              <a:latin typeface="Arial"/>
              <a:ea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39;p26" descr=""/>
          <p:cNvPicPr/>
          <p:nvPr/>
        </p:nvPicPr>
        <p:blipFill>
          <a:blip r:embed="rId1"/>
          <a:stretch/>
        </p:blipFill>
        <p:spPr>
          <a:xfrm>
            <a:off x="690120" y="84960"/>
            <a:ext cx="7896240" cy="5058360"/>
          </a:xfrm>
          <a:prstGeom prst="rect">
            <a:avLst/>
          </a:prstGeom>
          <a:ln>
            <a:noFill/>
          </a:ln>
        </p:spPr>
      </p:pic>
      <p:sp>
        <p:nvSpPr>
          <p:cNvPr id="103" name="CustomShape 1"/>
          <p:cNvSpPr/>
          <p:nvPr/>
        </p:nvSpPr>
        <p:spPr>
          <a:xfrm>
            <a:off x="1749960" y="699840"/>
            <a:ext cx="1230120" cy="201240"/>
          </a:xfrm>
          <a:prstGeom prst="rect">
            <a:avLst/>
          </a:prstGeom>
          <a:noFill/>
          <a:ln w="1908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" dur="indefinite" restart="never" nodeType="tmRoot">
          <p:childTnLst>
            <p:seq>
              <p:cTn id="2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45;p27" descr=""/>
          <p:cNvPicPr/>
          <p:nvPr/>
        </p:nvPicPr>
        <p:blipFill>
          <a:blip r:embed="rId1"/>
          <a:stretch/>
        </p:blipFill>
        <p:spPr>
          <a:xfrm>
            <a:off x="690120" y="84960"/>
            <a:ext cx="7896240" cy="5058360"/>
          </a:xfrm>
          <a:prstGeom prst="rect">
            <a:avLst/>
          </a:prstGeom>
          <a:ln>
            <a:noFill/>
          </a:ln>
        </p:spPr>
      </p:pic>
      <p:sp>
        <p:nvSpPr>
          <p:cNvPr id="105" name="CustomShape 1"/>
          <p:cNvSpPr/>
          <p:nvPr/>
        </p:nvSpPr>
        <p:spPr>
          <a:xfrm>
            <a:off x="1929960" y="869760"/>
            <a:ext cx="1230120" cy="201240"/>
          </a:xfrm>
          <a:prstGeom prst="rect">
            <a:avLst/>
          </a:prstGeom>
          <a:noFill/>
          <a:ln w="1908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1" dur="indefinite" restart="never" nodeType="tmRoot">
          <p:childTnLst>
            <p:seq>
              <p:cTn id="2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51;p28" descr=""/>
          <p:cNvPicPr/>
          <p:nvPr/>
        </p:nvPicPr>
        <p:blipFill>
          <a:blip r:embed="rId1"/>
          <a:stretch/>
        </p:blipFill>
        <p:spPr>
          <a:xfrm>
            <a:off x="690120" y="84960"/>
            <a:ext cx="7896240" cy="5058360"/>
          </a:xfrm>
          <a:prstGeom prst="rect">
            <a:avLst/>
          </a:prstGeom>
          <a:ln>
            <a:noFill/>
          </a:ln>
        </p:spPr>
      </p:pic>
      <p:sp>
        <p:nvSpPr>
          <p:cNvPr id="107" name="CustomShape 1"/>
          <p:cNvSpPr/>
          <p:nvPr/>
        </p:nvSpPr>
        <p:spPr>
          <a:xfrm>
            <a:off x="1877040" y="1951200"/>
            <a:ext cx="1230120" cy="201240"/>
          </a:xfrm>
          <a:prstGeom prst="rect">
            <a:avLst/>
          </a:prstGeom>
          <a:noFill/>
          <a:ln w="1908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" dur="indefinite" restart="never" nodeType="tmRoot">
          <p:childTnLst>
            <p:seq>
              <p:cTn id="2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57;p29" descr=""/>
          <p:cNvPicPr/>
          <p:nvPr/>
        </p:nvPicPr>
        <p:blipFill>
          <a:blip r:embed="rId1"/>
          <a:stretch/>
        </p:blipFill>
        <p:spPr>
          <a:xfrm>
            <a:off x="2856600" y="1170360"/>
            <a:ext cx="3161880" cy="3609720"/>
          </a:xfrm>
          <a:prstGeom prst="rect">
            <a:avLst/>
          </a:prstGeom>
          <a:ln>
            <a:noFill/>
          </a:ln>
        </p:spPr>
      </p:pic>
      <p:sp>
        <p:nvSpPr>
          <p:cNvPr id="109" name="CustomShape 1"/>
          <p:cNvSpPr/>
          <p:nvPr/>
        </p:nvSpPr>
        <p:spPr>
          <a:xfrm>
            <a:off x="318240" y="106200"/>
            <a:ext cx="8557920" cy="1064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latin typeface="Arial"/>
                <a:ea typeface="Arial"/>
              </a:rPr>
              <a:t>Inside the “lib” folder locate “python3.6” (or “python3.7”) folder.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(you may need to scroll down pretty far...) 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10" name="CustomShape 2"/>
          <p:cNvSpPr/>
          <p:nvPr/>
        </p:nvSpPr>
        <p:spPr>
          <a:xfrm>
            <a:off x="3436200" y="1315080"/>
            <a:ext cx="1230120" cy="201240"/>
          </a:xfrm>
          <a:prstGeom prst="rect">
            <a:avLst/>
          </a:prstGeom>
          <a:noFill/>
          <a:ln w="1908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" dur="indefinite" restart="never" nodeType="tmRoot">
          <p:childTnLst>
            <p:seq>
              <p:cTn id="2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311760" y="444960"/>
            <a:ext cx="8520120" cy="10818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Open a new finder window!</a:t>
            </a:r>
            <a:br/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" name="Google Shape;171;p31" descr=""/>
          <p:cNvPicPr/>
          <p:nvPr/>
        </p:nvPicPr>
        <p:blipFill>
          <a:blip r:embed="rId1"/>
          <a:stretch/>
        </p:blipFill>
        <p:spPr>
          <a:xfrm>
            <a:off x="3309840" y="1841760"/>
            <a:ext cx="2523600" cy="2838240"/>
          </a:xfrm>
          <a:prstGeom prst="rect">
            <a:avLst/>
          </a:prstGeom>
          <a:ln>
            <a:noFill/>
          </a:ln>
        </p:spPr>
      </p:pic>
      <p:sp>
        <p:nvSpPr>
          <p:cNvPr id="113" name="CustomShape 2"/>
          <p:cNvSpPr/>
          <p:nvPr/>
        </p:nvSpPr>
        <p:spPr>
          <a:xfrm>
            <a:off x="2216520" y="4146480"/>
            <a:ext cx="1866240" cy="232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solidFill>
              <a:srgbClr val="ff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4" name="CustomShape 3"/>
          <p:cNvSpPr/>
          <p:nvPr/>
        </p:nvSpPr>
        <p:spPr>
          <a:xfrm>
            <a:off x="668160" y="3817800"/>
            <a:ext cx="1548000" cy="487440"/>
          </a:xfrm>
          <a:prstGeom prst="rect">
            <a:avLst/>
          </a:prstGeom>
          <a:noFill/>
          <a:ln w="1908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  <a:ea typeface="Arial"/>
              </a:rPr>
              <a:t>Right Click</a:t>
            </a:r>
            <a:endParaRPr b="0" lang="en-US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7" dur="indefinite" restart="never" nodeType="tmRoot">
          <p:childTnLst>
            <p:seq>
              <p:cTn id="2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From the directory into which you unpacked ME30_Lab7_files.ZIP, copy youknow.py and pymata_aio. 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7" name="Google Shape;180;p32" descr=""/>
          <p:cNvPicPr/>
          <p:nvPr/>
        </p:nvPicPr>
        <p:blipFill>
          <a:blip r:embed="rId1"/>
          <a:stretch/>
        </p:blipFill>
        <p:spPr>
          <a:xfrm>
            <a:off x="119160" y="1089720"/>
            <a:ext cx="8905680" cy="3790440"/>
          </a:xfrm>
          <a:prstGeom prst="rect">
            <a:avLst/>
          </a:prstGeom>
          <a:ln>
            <a:noFill/>
          </a:ln>
        </p:spPr>
      </p:pic>
      <p:sp>
        <p:nvSpPr>
          <p:cNvPr id="118" name="CustomShape 3"/>
          <p:cNvSpPr/>
          <p:nvPr/>
        </p:nvSpPr>
        <p:spPr>
          <a:xfrm>
            <a:off x="1771200" y="2884680"/>
            <a:ext cx="1230120" cy="201240"/>
          </a:xfrm>
          <a:prstGeom prst="rect">
            <a:avLst/>
          </a:prstGeom>
          <a:noFill/>
          <a:ln w="1908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9" name="CustomShape 4"/>
          <p:cNvSpPr/>
          <p:nvPr/>
        </p:nvSpPr>
        <p:spPr>
          <a:xfrm>
            <a:off x="1965960" y="1616040"/>
            <a:ext cx="1230120" cy="201240"/>
          </a:xfrm>
          <a:prstGeom prst="rect">
            <a:avLst/>
          </a:prstGeom>
          <a:noFill/>
          <a:ln w="1908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0" name="CustomShape 5"/>
          <p:cNvSpPr/>
          <p:nvPr/>
        </p:nvSpPr>
        <p:spPr>
          <a:xfrm>
            <a:off x="646920" y="1177200"/>
            <a:ext cx="110232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solidFill>
              <a:srgbClr val="ff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" dur="indefinite" restart="never" nodeType="tmRoot">
          <p:childTnLst>
            <p:seq>
              <p:cTn id="3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Paste “pymata_aio” folder and “youknow.py” file into that Anaconda “python3.6” (or “python3.7”...) sub-folder. 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TextShape 2"/>
          <p:cNvSpPr txBox="1"/>
          <p:nvPr/>
        </p:nvSpPr>
        <p:spPr>
          <a:xfrm>
            <a:off x="311760" y="2099880"/>
            <a:ext cx="8520120" cy="246852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1" dur="indefinite" restart="never" nodeType="tmRoot">
          <p:childTnLst>
            <p:seq>
              <p:cTn id="3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Double check that these folders/files were pasted into the target directory. 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" dur="indefinite" restart="never" nodeType="tmRoot">
          <p:childTnLst>
            <p:seq>
              <p:cTn id="3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7" name="Google Shape;202;p35" descr=""/>
          <p:cNvPicPr/>
          <p:nvPr/>
        </p:nvPicPr>
        <p:blipFill>
          <a:blip r:embed="rId1"/>
          <a:stretch/>
        </p:blipFill>
        <p:spPr>
          <a:xfrm>
            <a:off x="311760" y="444960"/>
            <a:ext cx="9143640" cy="4133520"/>
          </a:xfrm>
          <a:prstGeom prst="rect">
            <a:avLst/>
          </a:prstGeom>
          <a:ln>
            <a:noFill/>
          </a:ln>
        </p:spPr>
      </p:pic>
      <p:sp>
        <p:nvSpPr>
          <p:cNvPr id="128" name="CustomShape 3"/>
          <p:cNvSpPr/>
          <p:nvPr/>
        </p:nvSpPr>
        <p:spPr>
          <a:xfrm>
            <a:off x="561960" y="4273920"/>
            <a:ext cx="4655520" cy="304920"/>
          </a:xfrm>
          <a:prstGeom prst="rect">
            <a:avLst/>
          </a:prstGeom>
          <a:noFill/>
          <a:ln w="381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5" dur="indefinite" restart="never" nodeType="tmRoot">
          <p:childTnLst>
            <p:seq>
              <p:cTn id="3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1" name="Google Shape;210;p36" descr=""/>
          <p:cNvPicPr/>
          <p:nvPr/>
        </p:nvPicPr>
        <p:blipFill>
          <a:blip r:embed="rId1"/>
          <a:stretch/>
        </p:blipFill>
        <p:spPr>
          <a:xfrm>
            <a:off x="9360" y="1190520"/>
            <a:ext cx="9124560" cy="2761920"/>
          </a:xfrm>
          <a:prstGeom prst="rect">
            <a:avLst/>
          </a:prstGeom>
          <a:ln>
            <a:noFill/>
          </a:ln>
        </p:spPr>
      </p:pic>
      <p:sp>
        <p:nvSpPr>
          <p:cNvPr id="132" name="CustomShape 3"/>
          <p:cNvSpPr/>
          <p:nvPr/>
        </p:nvSpPr>
        <p:spPr>
          <a:xfrm>
            <a:off x="1187640" y="3722400"/>
            <a:ext cx="4655520" cy="304920"/>
          </a:xfrm>
          <a:prstGeom prst="rect">
            <a:avLst/>
          </a:prstGeom>
          <a:noFill/>
          <a:ln w="381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7" dur="indefinite" restart="never" nodeType="tmRoot">
          <p:childTnLst>
            <p:seq>
              <p:cTn id="3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2" name="Google Shape;82;p17" descr=""/>
          <p:cNvPicPr/>
          <p:nvPr/>
        </p:nvPicPr>
        <p:blipFill>
          <a:blip r:embed="rId1"/>
          <a:stretch/>
        </p:blipFill>
        <p:spPr>
          <a:xfrm>
            <a:off x="148320" y="55800"/>
            <a:ext cx="8944920" cy="5087160"/>
          </a:xfrm>
          <a:prstGeom prst="rect">
            <a:avLst/>
          </a:prstGeom>
          <a:ln>
            <a:noFill/>
          </a:ln>
        </p:spPr>
      </p:pic>
      <p:sp>
        <p:nvSpPr>
          <p:cNvPr id="83" name="CustomShape 3"/>
          <p:cNvSpPr/>
          <p:nvPr/>
        </p:nvSpPr>
        <p:spPr>
          <a:xfrm>
            <a:off x="1537920" y="1007640"/>
            <a:ext cx="1611720" cy="1813320"/>
          </a:xfrm>
          <a:prstGeom prst="rect">
            <a:avLst/>
          </a:prstGeom>
          <a:noFill/>
          <a:ln w="2844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4" name="CustomShape 4"/>
          <p:cNvSpPr/>
          <p:nvPr/>
        </p:nvSpPr>
        <p:spPr>
          <a:xfrm flipH="1" rot="10800000">
            <a:off x="1515960" y="3308760"/>
            <a:ext cx="1145160" cy="582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311760" y="444960"/>
            <a:ext cx="8520120" cy="152712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Return to the generic Lab7 installation instructions to load the example code to run to blink the LEDs on the board with Python within a code cell. </a:t>
            </a:r>
            <a:br/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9" dur="indefinite" restart="never" nodeType="tmRoot">
          <p:childTnLst>
            <p:seq>
              <p:cTn id="4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9;p18" descr=""/>
          <p:cNvPicPr/>
          <p:nvPr/>
        </p:nvPicPr>
        <p:blipFill>
          <a:blip r:embed="rId1"/>
          <a:stretch/>
        </p:blipFill>
        <p:spPr>
          <a:xfrm>
            <a:off x="1963800" y="0"/>
            <a:ext cx="5215680" cy="5143320"/>
          </a:xfrm>
          <a:prstGeom prst="rect">
            <a:avLst/>
          </a:prstGeom>
          <a:ln>
            <a:noFill/>
          </a:ln>
        </p:spPr>
      </p:pic>
      <p:sp>
        <p:nvSpPr>
          <p:cNvPr id="86" name="CustomShape 1"/>
          <p:cNvSpPr/>
          <p:nvPr/>
        </p:nvSpPr>
        <p:spPr>
          <a:xfrm>
            <a:off x="1336320" y="3574080"/>
            <a:ext cx="3966120" cy="4132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solidFill>
              <a:srgbClr val="ff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7" name="CustomShape 2"/>
          <p:cNvSpPr/>
          <p:nvPr/>
        </p:nvSpPr>
        <p:spPr>
          <a:xfrm>
            <a:off x="5292000" y="3786120"/>
            <a:ext cx="763200" cy="782280"/>
          </a:xfrm>
          <a:prstGeom prst="rect">
            <a:avLst/>
          </a:prstGeom>
          <a:noFill/>
          <a:ln w="2844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0" name="Google Shape;98;p19" descr=""/>
          <p:cNvPicPr/>
          <p:nvPr/>
        </p:nvPicPr>
        <p:blipFill>
          <a:blip r:embed="rId1"/>
          <a:stretch/>
        </p:blipFill>
        <p:spPr>
          <a:xfrm>
            <a:off x="2269800" y="0"/>
            <a:ext cx="4604040" cy="51433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Step 1: conda update -n root conda 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3" name="Google Shape;105;p20" descr=""/>
          <p:cNvPicPr/>
          <p:nvPr/>
        </p:nvPicPr>
        <p:blipFill>
          <a:blip r:embed="rId1"/>
          <a:stretch/>
        </p:blipFill>
        <p:spPr>
          <a:xfrm>
            <a:off x="1725840" y="1152360"/>
            <a:ext cx="4660200" cy="2323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Step 2: conda update --all 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15000"/>
              </a:lnSpc>
              <a:spcAft>
                <a:spcPts val="1599"/>
              </a:spcAft>
            </a:pPr>
            <a:r>
              <a:rPr b="0" lang="en-US" sz="1800" spc="-1" strike="noStrike">
                <a:solidFill>
                  <a:srgbClr val="595959"/>
                </a:solidFill>
                <a:latin typeface="Arial"/>
                <a:ea typeface="Arial"/>
              </a:rPr>
              <a:t>Type in the same command window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Step 3: pip install tornado==4.5.3 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Step 4: conda install pyserial  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" dur="indefinite" restart="never" nodeType="tmRoot">
          <p:childTnLst>
            <p:seq>
              <p:cTn id="1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Need to locate the Anaconda modules folder.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TextShape 2"/>
          <p:cNvSpPr txBox="1"/>
          <p:nvPr/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>
            <a:noFill/>
          </a:ln>
        </p:spPr>
        <p:txBody>
          <a:bodyPr tIns="91440" bIns="91440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" dur="indefinite" restart="never" nodeType="tmRoot">
          <p:childTnLst>
            <p:seq>
              <p:cTn id="1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Application>LibreOffice/6.1.2.1$Windows_X86_64 LibreOffice_project/65905a128db06ba48db947242809d14d3f9a93fe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dcterms:modified xsi:type="dcterms:W3CDTF">2018-10-11T19:22:58Z</dcterms:modified>
  <cp:revision>2</cp:revision>
  <dc:subject/>
  <dc:title/>
</cp:coreProperties>
</file>