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3" r:id="rId5"/>
    <p:sldId id="305" r:id="rId6"/>
    <p:sldId id="307" r:id="rId7"/>
    <p:sldId id="306" r:id="rId8"/>
    <p:sldId id="308" r:id="rId9"/>
    <p:sldId id="309" r:id="rId10"/>
    <p:sldId id="310" r:id="rId11"/>
    <p:sldId id="311" r:id="rId12"/>
    <p:sldId id="313" r:id="rId13"/>
    <p:sldId id="314" r:id="rId14"/>
    <p:sldId id="315" r:id="rId15"/>
    <p:sldId id="317" r:id="rId16"/>
    <p:sldId id="318" r:id="rId17"/>
    <p:sldId id="322" r:id="rId18"/>
    <p:sldId id="321" r:id="rId19"/>
    <p:sldId id="319" r:id="rId20"/>
    <p:sldId id="320" r:id="rId21"/>
    <p:sldId id="325" r:id="rId22"/>
    <p:sldId id="326" r:id="rId23"/>
    <p:sldId id="328" r:id="rId24"/>
    <p:sldId id="327" r:id="rId25"/>
    <p:sldId id="30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  <a:srgbClr val="A1CB46"/>
    <a:srgbClr val="508926"/>
    <a:srgbClr val="699840"/>
    <a:srgbClr val="508627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0" autoAdjust="0"/>
    <p:restoredTop sz="94660"/>
  </p:normalViewPr>
  <p:slideViewPr>
    <p:cSldViewPr snapToGrid="0">
      <p:cViewPr varScale="1">
        <p:scale>
          <a:sx n="186" d="100"/>
          <a:sy n="186" d="100"/>
        </p:scale>
        <p:origin x="149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3D5EAF2F-E8C8-463F-A491-35154121E9F0}"/>
    <pc:docChg chg="modSld">
      <pc:chgData name="Bryan Burlingame" userId="c4feaaa9befe0e64" providerId="LiveId" clId="{3D5EAF2F-E8C8-463F-A491-35154121E9F0}" dt="2019-02-27T17:17:32.128" v="16" actId="20577"/>
      <pc:docMkLst>
        <pc:docMk/>
      </pc:docMkLst>
      <pc:sldChg chg="modSp">
        <pc:chgData name="Bryan Burlingame" userId="c4feaaa9befe0e64" providerId="LiveId" clId="{3D5EAF2F-E8C8-463F-A491-35154121E9F0}" dt="2019-02-27T17:17:32.128" v="16" actId="20577"/>
        <pc:sldMkLst>
          <pc:docMk/>
          <pc:sldMk cId="2749613665" sldId="256"/>
        </pc:sldMkLst>
        <pc:spChg chg="mod">
          <ac:chgData name="Bryan Burlingame" userId="c4feaaa9befe0e64" providerId="LiveId" clId="{3D5EAF2F-E8C8-463F-A491-35154121E9F0}" dt="2019-02-27T17:17:32.128" v="16" actId="20577"/>
          <ac:spMkLst>
            <pc:docMk/>
            <pc:sldMk cId="2749613665" sldId="256"/>
            <ac:spMk id="3" creationId="{95E844BD-49C2-4C5A-AB5F-4BDC7D401785}"/>
          </ac:spMkLst>
        </pc:spChg>
      </pc:sldChg>
      <pc:sldChg chg="modSp">
        <pc:chgData name="Bryan Burlingame" userId="c4feaaa9befe0e64" providerId="LiveId" clId="{3D5EAF2F-E8C8-463F-A491-35154121E9F0}" dt="2019-02-27T17:17:11.336" v="0" actId="20577"/>
        <pc:sldMkLst>
          <pc:docMk/>
          <pc:sldMk cId="3094629148" sldId="321"/>
        </pc:sldMkLst>
        <pc:spChg chg="mod">
          <ac:chgData name="Bryan Burlingame" userId="c4feaaa9befe0e64" providerId="LiveId" clId="{3D5EAF2F-E8C8-463F-A491-35154121E9F0}" dt="2019-02-27T17:17:11.336" v="0" actId="20577"/>
          <ac:spMkLst>
            <pc:docMk/>
            <pc:sldMk cId="3094629148" sldId="321"/>
            <ac:spMk id="6" creationId="{0A4B5F26-8CB3-4B88-B33A-84F84A2CF9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5</a:t>
            </a:r>
            <a:br>
              <a:rPr lang="en-US" dirty="0"/>
            </a:br>
            <a:r>
              <a:rPr lang="en-US" sz="4000" dirty="0"/>
              <a:t>Fruitful Functions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27 February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478E-A80B-4485-A1FF-6666CED87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54284-633B-46D5-9319-D37FF78C3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905"/>
            <a:ext cx="8596668" cy="4787457"/>
          </a:xfrm>
        </p:spPr>
        <p:txBody>
          <a:bodyPr>
            <a:normAutofit/>
          </a:bodyPr>
          <a:lstStyle/>
          <a:p>
            <a:r>
              <a:rPr lang="en-US" sz="2000" dirty="0"/>
              <a:t>Multiple return statements are allowed, though the first return executed ends the function and returns the return value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What’s the return value if the current speed == the speed limit?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7146E3-A9E5-46DF-894B-B5F3F3F21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99" y="1914083"/>
            <a:ext cx="75247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9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478E-A80B-4485-A1FF-6666CED87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54284-633B-46D5-9319-D37FF78C3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905"/>
            <a:ext cx="8596668" cy="5273441"/>
          </a:xfrm>
        </p:spPr>
        <p:txBody>
          <a:bodyPr>
            <a:normAutofit/>
          </a:bodyPr>
          <a:lstStyle/>
          <a:p>
            <a:r>
              <a:rPr lang="en-US" sz="2000" dirty="0"/>
              <a:t>Multiple return statements are allowed, though the first return executed ends the function and returns the return value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None is the default return value.  All void functions actually have a return value:  None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7146E3-A9E5-46DF-894B-B5F3F3F21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99" y="1914083"/>
            <a:ext cx="7524750" cy="3467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FC84BA-D228-4F7E-A670-3A584E489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790" y="1875302"/>
            <a:ext cx="763905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25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478E-A80B-4485-A1FF-6666CED87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54284-633B-46D5-9319-D37FF78C3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905"/>
            <a:ext cx="8596668" cy="5273441"/>
          </a:xfrm>
        </p:spPr>
        <p:txBody>
          <a:bodyPr>
            <a:normAutofit/>
          </a:bodyPr>
          <a:lstStyle/>
          <a:p>
            <a:r>
              <a:rPr lang="en-US" sz="2000" dirty="0"/>
              <a:t>All branches in a function should return a value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None is the default return value.  All void functions actually have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7146E3-A9E5-46DF-894B-B5F3F3F21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99" y="1914083"/>
            <a:ext cx="7524750" cy="3467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FC84BA-D228-4F7E-A670-3A584E489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790" y="1875302"/>
            <a:ext cx="7639050" cy="35528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D88155-29BF-44AD-A5A2-834CDA0C51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815" y="1875302"/>
            <a:ext cx="7820025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8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4A98F-D102-494B-A73D-C805E2F42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C0239-C5A2-4E1E-94A8-6A4F0D1DD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5079"/>
            <a:ext cx="8596668" cy="4596283"/>
          </a:xfrm>
        </p:spPr>
        <p:txBody>
          <a:bodyPr>
            <a:normAutofit/>
          </a:bodyPr>
          <a:lstStyle/>
          <a:p>
            <a:r>
              <a:rPr lang="en-US" sz="2000" b="1" dirty="0"/>
              <a:t>Recall</a:t>
            </a:r>
            <a:r>
              <a:rPr lang="en-US" sz="2000" dirty="0"/>
              <a:t>:  a function can be called from within another function</a:t>
            </a:r>
          </a:p>
          <a:p>
            <a:r>
              <a:rPr lang="en-US" sz="2000" b="1" dirty="0"/>
              <a:t>Problem:</a:t>
            </a:r>
            <a:r>
              <a:rPr lang="en-US" sz="2000" dirty="0"/>
              <a:t> find area of a rectangle, given coordinates of opposite corners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5FD903-D478-43DA-BB9C-66771CF70C5D}"/>
              </a:ext>
            </a:extLst>
          </p:cNvPr>
          <p:cNvSpPr/>
          <p:nvPr/>
        </p:nvSpPr>
        <p:spPr>
          <a:xfrm>
            <a:off x="2081893" y="2910568"/>
            <a:ext cx="5563961" cy="2343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BC2AE-6758-4967-B12B-65A31684F251}"/>
              </a:ext>
            </a:extLst>
          </p:cNvPr>
          <p:cNvSpPr txBox="1"/>
          <p:nvPr/>
        </p:nvSpPr>
        <p:spPr>
          <a:xfrm>
            <a:off x="1534886" y="5278208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(1,1)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80A1DD-0D89-4BED-AC9A-F134EC5C29D1}"/>
              </a:ext>
            </a:extLst>
          </p:cNvPr>
          <p:cNvSpPr txBox="1"/>
          <p:nvPr/>
        </p:nvSpPr>
        <p:spPr>
          <a:xfrm>
            <a:off x="7549243" y="245880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(12,12)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ED2394-EAA9-4528-8E57-D2763BFE7A4D}"/>
              </a:ext>
            </a:extLst>
          </p:cNvPr>
          <p:cNvSpPr/>
          <p:nvPr/>
        </p:nvSpPr>
        <p:spPr>
          <a:xfrm>
            <a:off x="2048586" y="5212896"/>
            <a:ext cx="66614" cy="816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124345F-39E9-4CD0-87D5-815E0D9899C3}"/>
              </a:ext>
            </a:extLst>
          </p:cNvPr>
          <p:cNvSpPr/>
          <p:nvPr/>
        </p:nvSpPr>
        <p:spPr>
          <a:xfrm>
            <a:off x="7612547" y="2869746"/>
            <a:ext cx="66614" cy="816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81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1240D-CDF6-4F6F-BA13-AC5016DE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CC348-BB17-4952-B6EE-E879C1DED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9708"/>
            <a:ext cx="8596668" cy="4556594"/>
          </a:xfrm>
        </p:spPr>
        <p:txBody>
          <a:bodyPr/>
          <a:lstStyle/>
          <a:p>
            <a:r>
              <a:rPr lang="en-US" sz="2000" b="1" dirty="0"/>
              <a:t>Recall</a:t>
            </a:r>
            <a:r>
              <a:rPr lang="en-US" sz="2000" dirty="0"/>
              <a:t>:  An algorithm is an ordered set of instructions defining some process</a:t>
            </a:r>
          </a:p>
          <a:p>
            <a:r>
              <a:rPr lang="en-US" sz="2000" dirty="0"/>
              <a:t>What is the algorithm necessary to find the area of a rectangle, given the points of the corners?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36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1240D-CDF6-4F6F-BA13-AC5016DE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CC348-BB17-4952-B6EE-E879C1DED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9708"/>
            <a:ext cx="8596668" cy="4556594"/>
          </a:xfrm>
        </p:spPr>
        <p:txBody>
          <a:bodyPr>
            <a:normAutofit/>
          </a:bodyPr>
          <a:lstStyle/>
          <a:p>
            <a:r>
              <a:rPr lang="en-US" sz="2000" b="1" dirty="0"/>
              <a:t>Recall</a:t>
            </a:r>
            <a:r>
              <a:rPr lang="en-US" sz="2000" dirty="0"/>
              <a:t>:  An algorithm is an ordered set of instructions defining some process</a:t>
            </a:r>
          </a:p>
          <a:p>
            <a:r>
              <a:rPr lang="en-US" sz="2000" dirty="0"/>
              <a:t>What is the algorithm necessary to find the area of a rectangle, given the points of the corners?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Obtain the two points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Calculate the length of each side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Multiply the lengths of the two sides together to obtain the area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Return the area</a:t>
            </a:r>
          </a:p>
        </p:txBody>
      </p:sp>
    </p:spTree>
    <p:extLst>
      <p:ext uri="{BB962C8B-B14F-4D97-AF65-F5344CB8AC3E}">
        <p14:creationId xmlns:p14="http://schemas.microsoft.com/office/powerpoint/2010/main" val="169427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1240D-CDF6-4F6F-BA13-AC5016DE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CC348-BB17-4952-B6EE-E879C1DED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9708"/>
            <a:ext cx="8596668" cy="4556594"/>
          </a:xfrm>
        </p:spPr>
        <p:txBody>
          <a:bodyPr>
            <a:normAutofit/>
          </a:bodyPr>
          <a:lstStyle/>
          <a:p>
            <a:r>
              <a:rPr lang="en-US" sz="2000" b="1" dirty="0"/>
              <a:t>Recall</a:t>
            </a:r>
            <a:r>
              <a:rPr lang="en-US" sz="2000" dirty="0"/>
              <a:t>:  An algorithm is an ordered set of instructions defining some process</a:t>
            </a:r>
          </a:p>
          <a:p>
            <a:r>
              <a:rPr lang="en-US" sz="2000" dirty="0"/>
              <a:t>What is the algorithm necessary to find the area of a rectangle, given the points of the corners?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Obtain the two points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Calculate the length of each side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Multiply the lengths of the two sides together to obtain the area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Return the area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7C4B36-EDA5-4309-9417-EE4D93036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55" y="4515792"/>
            <a:ext cx="72294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553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09FB94-1179-4391-8D07-185DFA786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9556" y="927980"/>
            <a:ext cx="6438665" cy="503825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C1F29D-3F4F-4D95-9A8C-581AC7B73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Incremental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E6949-0900-48A9-9899-8E30C540B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89"/>
            <a:ext cx="3973943" cy="414223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A1CB46"/>
                </a:solidFill>
              </a:rPr>
              <a:t>Incremental development</a:t>
            </a:r>
            <a:r>
              <a:rPr lang="en-US" dirty="0">
                <a:solidFill>
                  <a:schemeClr val="bg1"/>
                </a:solidFill>
              </a:rPr>
              <a:t> is the process of developing a program in small chunks (increments)</a:t>
            </a:r>
            <a:endParaRPr lang="en-US" dirty="0">
              <a:solidFill>
                <a:srgbClr val="A1CB46"/>
              </a:solidFill>
            </a:endParaRPr>
          </a:p>
          <a:p>
            <a:r>
              <a:rPr lang="en-US" dirty="0">
                <a:solidFill>
                  <a:srgbClr val="A1CB46"/>
                </a:solidFill>
              </a:rPr>
              <a:t>Stub functions </a:t>
            </a:r>
            <a:r>
              <a:rPr lang="en-US" dirty="0">
                <a:solidFill>
                  <a:schemeClr val="bg1"/>
                </a:solidFill>
              </a:rPr>
              <a:t>are functions which only implement the interfaces (parameter lists and return values) to allow for incremental development</a:t>
            </a:r>
          </a:p>
          <a:p>
            <a:r>
              <a:rPr lang="en-US" dirty="0">
                <a:solidFill>
                  <a:schemeClr val="bg1"/>
                </a:solidFill>
              </a:rPr>
              <a:t>Note how </a:t>
            </a:r>
            <a:r>
              <a:rPr lang="en-US" dirty="0" err="1">
                <a:solidFill>
                  <a:srgbClr val="A1CB46"/>
                </a:solidFill>
              </a:rPr>
              <a:t>areaRect</a:t>
            </a:r>
            <a:r>
              <a:rPr lang="en-US" dirty="0">
                <a:solidFill>
                  <a:schemeClr val="bg1"/>
                </a:solidFill>
              </a:rPr>
              <a:t> and </a:t>
            </a:r>
            <a:r>
              <a:rPr lang="en-US" dirty="0" err="1">
                <a:solidFill>
                  <a:srgbClr val="A1CB46"/>
                </a:solidFill>
              </a:rPr>
              <a:t>dist</a:t>
            </a:r>
            <a:r>
              <a:rPr lang="en-US" dirty="0">
                <a:solidFill>
                  <a:schemeClr val="bg1"/>
                </a:solidFill>
              </a:rPr>
              <a:t> do not do anything, but they do accept the proper values and the do return a value of the proper type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815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1240D-CDF6-4F6F-BA13-AC5016DEC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0A4B5F26-8CB3-4B88-B33A-84F84A2CF9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54" y="2160590"/>
                <a:ext cx="3973943" cy="3440110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The distance between two points uses the distance formula</a:t>
                </a:r>
              </a:p>
              <a:p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𝑑𝑖𝑠𝑡𝑎𝑛𝑐𝑒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0A4B5F26-8CB3-4B88-B33A-84F84A2CF9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54" y="2160590"/>
                <a:ext cx="3973943" cy="3440110"/>
              </a:xfrm>
              <a:blipFill>
                <a:blip r:embed="rId2"/>
                <a:stretch>
                  <a:fillRect l="-461" t="-1062" r="-2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EEA49D91-6049-454C-AD4B-242227AEA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644" y="1706580"/>
            <a:ext cx="6121685" cy="3045538"/>
          </a:xfrm>
          <a:prstGeom prst="rect">
            <a:avLst/>
          </a:prstGeom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29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1240D-CDF6-4F6F-BA13-AC5016DEC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B5F26-8CB3-4B88-B33A-84F84A2C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Area of a rectangle is height * width</a:t>
            </a:r>
          </a:p>
          <a:p>
            <a:r>
              <a:rPr lang="en-US" dirty="0">
                <a:solidFill>
                  <a:schemeClr val="bg1"/>
                </a:solidFill>
              </a:rPr>
              <a:t>Note how each function is being tested independently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01AD760-DC91-49CD-ACE4-BBBF55F42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634" y="2286000"/>
            <a:ext cx="5881612" cy="1955635"/>
          </a:xfrm>
          <a:prstGeom prst="rect">
            <a:avLst/>
          </a:prstGeom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7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D004-97CD-4E4E-8640-29DFA75A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3AFE-6D0D-499E-A6BB-500A0A1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87"/>
            <a:ext cx="8596668" cy="4484166"/>
          </a:xfrm>
        </p:spPr>
        <p:txBody>
          <a:bodyPr>
            <a:normAutofit/>
          </a:bodyPr>
          <a:lstStyle/>
          <a:p>
            <a:r>
              <a:rPr lang="en-US" sz="2400" dirty="0"/>
              <a:t>Homework 3 due up front</a:t>
            </a:r>
          </a:p>
          <a:p>
            <a:r>
              <a:rPr lang="en-US" sz="2400" dirty="0"/>
              <a:t>Read Chapter 7 &amp; 20</a:t>
            </a:r>
          </a:p>
        </p:txBody>
      </p:sp>
    </p:spTree>
    <p:extLst>
      <p:ext uri="{BB962C8B-B14F-4D97-AF65-F5344CB8AC3E}">
        <p14:creationId xmlns:p14="http://schemas.microsoft.com/office/powerpoint/2010/main" val="301376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EF835A7D-A70D-4E2E-A99E-971C5A52B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170" y="1137445"/>
            <a:ext cx="6590271" cy="54864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A353C8-A868-4A37-B773-851803FC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Incremental Development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2655071-3B77-430D-8EA7-97DCCC65B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By building up the program in increments we can test each function separately</a:t>
            </a:r>
          </a:p>
          <a:p>
            <a:r>
              <a:rPr lang="en-US" sz="2000" dirty="0">
                <a:solidFill>
                  <a:schemeClr val="bg1"/>
                </a:solidFill>
              </a:rPr>
              <a:t>This allows us to focus on one part at a time</a:t>
            </a:r>
          </a:p>
          <a:p>
            <a:r>
              <a:rPr lang="en-US" sz="2000" dirty="0">
                <a:solidFill>
                  <a:schemeClr val="bg1"/>
                </a:solidFill>
              </a:rPr>
              <a:t>Get one thing working before moving on to the next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44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16FB8-B95E-4A8D-A405-8EFD8D82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Recursion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FE2F-42E8-429E-96CD-B0709677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183" y="1986228"/>
            <a:ext cx="3973943" cy="40539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Recursion becomes useful, once each call can return values to the previous call</a:t>
            </a:r>
          </a:p>
          <a:p>
            <a:r>
              <a:rPr lang="en-US" dirty="0">
                <a:solidFill>
                  <a:schemeClr val="bg1"/>
                </a:solidFill>
              </a:rPr>
              <a:t>What’s the general algorithm to calculate a factorial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 == 0?  Return 1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otherwise return n * factorial(n-1)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632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CA1EC2-9F60-4B5B-9C57-C73951F40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324" y="1742792"/>
            <a:ext cx="6766046" cy="350142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16FB8-B95E-4A8D-A405-8EFD8D82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Recursion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FE2F-42E8-429E-96CD-B0709677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183" y="1986228"/>
            <a:ext cx="3973943" cy="40539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Recursion becomes useful, once each call can return values to the previous call</a:t>
            </a:r>
          </a:p>
          <a:p>
            <a:r>
              <a:rPr lang="en-US" dirty="0">
                <a:solidFill>
                  <a:schemeClr val="bg1"/>
                </a:solidFill>
              </a:rPr>
              <a:t>What’s the general algorithm to calculate a factorial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 == 0?  Return 1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otherwise return n * factorial(n-1)</a:t>
            </a:r>
          </a:p>
          <a:p>
            <a:r>
              <a:rPr lang="en-US" dirty="0">
                <a:solidFill>
                  <a:schemeClr val="bg1"/>
                </a:solidFill>
              </a:rPr>
              <a:t>How good is this?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14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CA1EC2-9F60-4B5B-9C57-C73951F40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324" y="1742792"/>
            <a:ext cx="6766046" cy="350142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16FB8-B95E-4A8D-A405-8EFD8D82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Recursion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FE2F-42E8-429E-96CD-B0709677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183" y="1986228"/>
            <a:ext cx="3973943" cy="40539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Recursion becomes useful, once each call can return values to the previous call</a:t>
            </a:r>
          </a:p>
          <a:p>
            <a:r>
              <a:rPr lang="en-US" dirty="0">
                <a:solidFill>
                  <a:schemeClr val="bg1"/>
                </a:solidFill>
              </a:rPr>
              <a:t>What’s the general algorithm to calculate a factorial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 == 0?  Return 1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otherwise return n * factorial(n-1)</a:t>
            </a:r>
          </a:p>
          <a:p>
            <a:r>
              <a:rPr lang="en-US" dirty="0">
                <a:solidFill>
                  <a:schemeClr val="bg1"/>
                </a:solidFill>
              </a:rPr>
              <a:t>How good is this?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What is fact(1.5)?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What is fact(-1)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13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B21CCE-1668-44C0-9C72-6488F67F6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903" y="2001646"/>
            <a:ext cx="6959097" cy="362143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16FB8-B95E-4A8D-A405-8EFD8D82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Recursion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FE2F-42E8-429E-96CD-B0709677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397" y="1785390"/>
            <a:ext cx="3973943" cy="479195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Better</a:t>
            </a:r>
          </a:p>
          <a:p>
            <a:r>
              <a:rPr lang="en-US" dirty="0">
                <a:solidFill>
                  <a:schemeClr val="bg1"/>
                </a:solidFill>
              </a:rPr>
              <a:t>Test for invalid values and then return None when something is invalid, the text calls this a </a:t>
            </a:r>
            <a:r>
              <a:rPr lang="en-US" dirty="0">
                <a:solidFill>
                  <a:srgbClr val="90C226"/>
                </a:solidFill>
              </a:rPr>
              <a:t>guardian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Data validation, bounds check</a:t>
            </a:r>
          </a:p>
          <a:p>
            <a:r>
              <a:rPr lang="en-US" u="sng" dirty="0">
                <a:solidFill>
                  <a:srgbClr val="90C226"/>
                </a:solidFill>
              </a:rPr>
              <a:t>None</a:t>
            </a:r>
            <a:r>
              <a:rPr lang="en-US" u="sng" dirty="0">
                <a:solidFill>
                  <a:schemeClr val="bg1"/>
                </a:solidFill>
              </a:rPr>
              <a:t> is not a number</a:t>
            </a:r>
            <a:r>
              <a:rPr lang="en-US" dirty="0">
                <a:solidFill>
                  <a:schemeClr val="bg1"/>
                </a:solidFill>
              </a:rPr>
              <a:t>, it is the absence of an answer</a:t>
            </a:r>
          </a:p>
          <a:p>
            <a:r>
              <a:rPr lang="en-US" dirty="0">
                <a:solidFill>
                  <a:schemeClr val="bg1"/>
                </a:solidFill>
              </a:rPr>
              <a:t>Use the </a:t>
            </a:r>
            <a:r>
              <a:rPr lang="en-US" dirty="0">
                <a:solidFill>
                  <a:srgbClr val="A1CB46"/>
                </a:solidFill>
              </a:rPr>
              <a:t>is</a:t>
            </a:r>
            <a:r>
              <a:rPr lang="en-US" dirty="0">
                <a:solidFill>
                  <a:schemeClr val="bg1"/>
                </a:solidFill>
              </a:rPr>
              <a:t> operator to test for None (== works in the simple cases, ‘is’ is better)</a:t>
            </a:r>
          </a:p>
          <a:p>
            <a:r>
              <a:rPr lang="en-US" dirty="0">
                <a:solidFill>
                  <a:schemeClr val="bg1"/>
                </a:solidFill>
              </a:rPr>
              <a:t>Note that we now have multiple </a:t>
            </a:r>
            <a:r>
              <a:rPr lang="en-US" dirty="0">
                <a:solidFill>
                  <a:srgbClr val="A1CB46"/>
                </a:solidFill>
              </a:rPr>
              <a:t>base cases </a:t>
            </a:r>
            <a:r>
              <a:rPr lang="en-US" dirty="0">
                <a:solidFill>
                  <a:schemeClr val="bg1"/>
                </a:solidFill>
              </a:rPr>
              <a:t>for this function</a:t>
            </a:r>
          </a:p>
          <a:p>
            <a:r>
              <a:rPr lang="en-US" dirty="0">
                <a:solidFill>
                  <a:schemeClr val="bg1"/>
                </a:solidFill>
              </a:rPr>
              <a:t>Note the </a:t>
            </a:r>
            <a:r>
              <a:rPr lang="en-US" dirty="0" err="1">
                <a:solidFill>
                  <a:srgbClr val="A1CB46"/>
                </a:solidFill>
              </a:rPr>
              <a:t>isinstance</a:t>
            </a:r>
            <a:r>
              <a:rPr lang="en-US" dirty="0">
                <a:solidFill>
                  <a:schemeClr val="bg1"/>
                </a:solidFill>
              </a:rPr>
              <a:t> function, which can be used to check datatype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23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6. Expressions — Python 3.7.0 documentation. </a:t>
            </a:r>
            <a:r>
              <a:rPr lang="en-US" dirty="0"/>
              <a:t>Retrieved September 11, 2018, from http://docs.python.org/3.7/reference/expressions.html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Revisit functions and discuss return values</a:t>
            </a:r>
          </a:p>
          <a:p>
            <a:r>
              <a:rPr lang="en-US" sz="2400" dirty="0"/>
              <a:t>Incremental development</a:t>
            </a:r>
          </a:p>
          <a:p>
            <a:r>
              <a:rPr lang="en-US" sz="2400" dirty="0"/>
              <a:t>None as a value</a:t>
            </a:r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BB4A1-C4F1-4888-82F4-7429D3485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C247-7E77-437E-87DC-BC5460C6D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5271"/>
            <a:ext cx="8596668" cy="4686091"/>
          </a:xfrm>
        </p:spPr>
        <p:txBody>
          <a:bodyPr>
            <a:normAutofit/>
          </a:bodyPr>
          <a:lstStyle/>
          <a:p>
            <a:r>
              <a:rPr lang="en-US" sz="2400" b="1" dirty="0"/>
              <a:t>Recall</a:t>
            </a:r>
            <a:r>
              <a:rPr lang="en-US" sz="2400" dirty="0"/>
              <a:t>:  </a:t>
            </a:r>
            <a:r>
              <a:rPr lang="en-US" sz="2400" dirty="0">
                <a:solidFill>
                  <a:srgbClr val="508926"/>
                </a:solidFill>
              </a:rPr>
              <a:t>Functions</a:t>
            </a:r>
            <a:r>
              <a:rPr lang="en-US" sz="2400" dirty="0"/>
              <a:t> are named sequences of instructions which perform some action</a:t>
            </a:r>
          </a:p>
          <a:p>
            <a:pPr lvl="1"/>
            <a:r>
              <a:rPr lang="en-US" sz="2000" dirty="0"/>
              <a:t>Functions accept </a:t>
            </a:r>
            <a:r>
              <a:rPr lang="en-US" sz="2000" dirty="0">
                <a:solidFill>
                  <a:srgbClr val="508926"/>
                </a:solidFill>
              </a:rPr>
              <a:t>parameters</a:t>
            </a:r>
            <a:r>
              <a:rPr lang="en-US" sz="2000" dirty="0"/>
              <a:t> in a </a:t>
            </a:r>
            <a:r>
              <a:rPr lang="en-US" sz="2000" dirty="0">
                <a:solidFill>
                  <a:srgbClr val="508926"/>
                </a:solidFill>
              </a:rPr>
              <a:t>parameter list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508926"/>
                </a:solidFill>
              </a:rPr>
              <a:t>return values</a:t>
            </a:r>
          </a:p>
          <a:p>
            <a:pPr lvl="1"/>
            <a:r>
              <a:rPr lang="en-US" sz="2000" dirty="0"/>
              <a:t>A </a:t>
            </a:r>
            <a:r>
              <a:rPr lang="en-US" sz="2000" dirty="0">
                <a:solidFill>
                  <a:srgbClr val="508926"/>
                </a:solidFill>
              </a:rPr>
              <a:t>function call </a:t>
            </a:r>
            <a:r>
              <a:rPr lang="en-US" sz="2000" dirty="0"/>
              <a:t>is the activation of a function</a:t>
            </a:r>
          </a:p>
          <a:p>
            <a:pPr lvl="1"/>
            <a:r>
              <a:rPr lang="en-US" sz="2000" dirty="0"/>
              <a:t>Python has many built in functions and many additional useful modules</a:t>
            </a:r>
          </a:p>
          <a:p>
            <a:pPr lvl="1"/>
            <a:r>
              <a:rPr lang="en-US" sz="2000" dirty="0">
                <a:solidFill>
                  <a:srgbClr val="508926"/>
                </a:solidFill>
              </a:rPr>
              <a:t>Modules</a:t>
            </a:r>
            <a:r>
              <a:rPr lang="en-US" sz="2000" dirty="0"/>
              <a:t> are collections of functions with similar purpose</a:t>
            </a:r>
          </a:p>
          <a:p>
            <a:pPr lvl="2"/>
            <a:r>
              <a:rPr lang="en-US" sz="1800" dirty="0"/>
              <a:t>Example:  the math module with sin, cos, tan, etc.</a:t>
            </a:r>
          </a:p>
          <a:p>
            <a:r>
              <a:rPr lang="en-US" sz="2200" dirty="0"/>
              <a:t>Functions are defined with the </a:t>
            </a:r>
            <a:r>
              <a:rPr lang="en-US" sz="2200" dirty="0">
                <a:solidFill>
                  <a:srgbClr val="508926"/>
                </a:solidFill>
              </a:rPr>
              <a:t>def</a:t>
            </a:r>
            <a:r>
              <a:rPr lang="en-US" sz="2200" dirty="0"/>
              <a:t> keyword</a:t>
            </a:r>
          </a:p>
        </p:txBody>
      </p:sp>
    </p:spTree>
    <p:extLst>
      <p:ext uri="{BB962C8B-B14F-4D97-AF65-F5344CB8AC3E}">
        <p14:creationId xmlns:p14="http://schemas.microsoft.com/office/powerpoint/2010/main" val="229093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103F-057B-4C16-9C7E-C5E2AFC1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Fruitful Functions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85EB00-A943-4CC1-8738-58914C334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96" y="2365797"/>
            <a:ext cx="3816212" cy="212640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E1DCA-58A2-46F7-A804-4FC598EDA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8" y="1237136"/>
            <a:ext cx="5736368" cy="3880773"/>
          </a:xfrm>
        </p:spPr>
        <p:txBody>
          <a:bodyPr>
            <a:normAutofit/>
          </a:bodyPr>
          <a:lstStyle/>
          <a:p>
            <a:r>
              <a:rPr lang="en-US" sz="2000" dirty="0"/>
              <a:t>Allen Downey defines a fruitful function as a function which returns a value defined by the programmer</a:t>
            </a:r>
          </a:p>
          <a:p>
            <a:r>
              <a:rPr lang="en-US" sz="2000" dirty="0"/>
              <a:t>The value a function returns is simply called the return value</a:t>
            </a:r>
          </a:p>
          <a:p>
            <a:r>
              <a:rPr lang="en-US" sz="2000" dirty="0"/>
              <a:t>We have been using fruitful functions for some time</a:t>
            </a:r>
          </a:p>
          <a:p>
            <a:pPr lvl="1"/>
            <a:r>
              <a:rPr lang="en-US" sz="1800" dirty="0"/>
              <a:t>ex: </a:t>
            </a:r>
            <a:r>
              <a:rPr lang="en-US" sz="1800" dirty="0" err="1"/>
              <a:t>math.sin</a:t>
            </a:r>
            <a:r>
              <a:rPr lang="en-US" sz="1800" dirty="0"/>
              <a:t>(angle) and </a:t>
            </a:r>
            <a:r>
              <a:rPr lang="en-US" sz="1800" dirty="0" err="1"/>
              <a:t>math.cos</a:t>
            </a:r>
            <a:r>
              <a:rPr lang="en-US" sz="1800" dirty="0"/>
              <a:t>(angle) are both fruitful functions</a:t>
            </a:r>
          </a:p>
        </p:txBody>
      </p:sp>
    </p:spTree>
    <p:extLst>
      <p:ext uri="{BB962C8B-B14F-4D97-AF65-F5344CB8AC3E}">
        <p14:creationId xmlns:p14="http://schemas.microsoft.com/office/powerpoint/2010/main" val="2586822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103F-057B-4C16-9C7E-C5E2AFC1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Fruitful Functions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85EB00-A943-4CC1-8738-58914C334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96" y="2365797"/>
            <a:ext cx="3816212" cy="212640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E1DCA-58A2-46F7-A804-4FC598EDA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8" y="1237136"/>
            <a:ext cx="5736368" cy="3880773"/>
          </a:xfrm>
        </p:spPr>
        <p:txBody>
          <a:bodyPr>
            <a:normAutofit/>
          </a:bodyPr>
          <a:lstStyle/>
          <a:p>
            <a:r>
              <a:rPr lang="en-US" sz="2000" dirty="0"/>
              <a:t>Allen Downey defines a fruitful function as a function which returns a value defined by the programmer</a:t>
            </a:r>
          </a:p>
          <a:p>
            <a:r>
              <a:rPr lang="en-US" sz="2000" dirty="0"/>
              <a:t>The value a function returns is simply called the return value</a:t>
            </a:r>
          </a:p>
          <a:p>
            <a:r>
              <a:rPr lang="en-US" sz="2000" dirty="0"/>
              <a:t>We have been using fruitful functions for some time</a:t>
            </a:r>
          </a:p>
          <a:p>
            <a:pPr lvl="1"/>
            <a:r>
              <a:rPr lang="en-US" sz="1800" dirty="0"/>
              <a:t>ex: </a:t>
            </a:r>
            <a:r>
              <a:rPr lang="en-US" sz="1800" dirty="0" err="1"/>
              <a:t>math.sin</a:t>
            </a:r>
            <a:r>
              <a:rPr lang="en-US" sz="1800" dirty="0"/>
              <a:t>(angle) and </a:t>
            </a:r>
            <a:r>
              <a:rPr lang="en-US" sz="1800" dirty="0" err="1"/>
              <a:t>math.cos</a:t>
            </a:r>
            <a:r>
              <a:rPr lang="en-US" sz="1800" dirty="0"/>
              <a:t>(angle) are both fruitful functions</a:t>
            </a:r>
          </a:p>
          <a:p>
            <a:pPr lvl="1"/>
            <a:r>
              <a:rPr lang="en-US" sz="1800" b="1" dirty="0"/>
              <a:t>Recall</a:t>
            </a:r>
            <a:r>
              <a:rPr lang="en-US" sz="1800" dirty="0"/>
              <a:t>:  one can use a function call anywhere the return value can be used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8D8604-8A64-4EF2-9134-999E1B933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22" y="4969036"/>
            <a:ext cx="5980772" cy="148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37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52047-D29F-4ADE-88E7-133D4388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Fruitful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910F3-263B-400E-A757-EB1FE58D4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501"/>
            <a:ext cx="8596668" cy="4601861"/>
          </a:xfrm>
        </p:spPr>
        <p:txBody>
          <a:bodyPr>
            <a:normAutofit/>
          </a:bodyPr>
          <a:lstStyle/>
          <a:p>
            <a:r>
              <a:rPr lang="en-US" sz="2000" dirty="0"/>
              <a:t>A return value is identified using the </a:t>
            </a:r>
            <a:r>
              <a:rPr lang="en-US" sz="2000" dirty="0">
                <a:solidFill>
                  <a:srgbClr val="508926"/>
                </a:solidFill>
              </a:rPr>
              <a:t>return</a:t>
            </a:r>
            <a:r>
              <a:rPr lang="en-US" sz="2000" dirty="0"/>
              <a:t> keyword</a:t>
            </a:r>
            <a:endParaRPr lang="en-US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7F57D9-3C0B-4A8A-8107-AE6B59B8D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034" y="2294299"/>
            <a:ext cx="5572125" cy="3124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5006CE-2BA3-4297-BDF9-E675EE617CC8}"/>
              </a:ext>
            </a:extLst>
          </p:cNvPr>
          <p:cNvSpPr txBox="1"/>
          <p:nvPr/>
        </p:nvSpPr>
        <p:spPr>
          <a:xfrm>
            <a:off x="6218006" y="2809019"/>
            <a:ext cx="2179864" cy="369332"/>
          </a:xfrm>
          <a:prstGeom prst="rect">
            <a:avLst/>
          </a:prstGeom>
          <a:noFill/>
          <a:ln w="12700">
            <a:solidFill>
              <a:srgbClr val="5089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Function definition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B5D530-D619-431D-AC4C-86F56D506988}"/>
              </a:ext>
            </a:extLst>
          </p:cNvPr>
          <p:cNvSpPr txBox="1"/>
          <p:nvPr/>
        </p:nvSpPr>
        <p:spPr>
          <a:xfrm>
            <a:off x="3265713" y="1923087"/>
            <a:ext cx="2179863" cy="369332"/>
          </a:xfrm>
          <a:prstGeom prst="rect">
            <a:avLst/>
          </a:prstGeom>
          <a:noFill/>
          <a:ln w="12700">
            <a:solidFill>
              <a:srgbClr val="5089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Parameter list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129BFE-9925-46A5-8B21-8F70B778321C}"/>
              </a:ext>
            </a:extLst>
          </p:cNvPr>
          <p:cNvSpPr txBox="1"/>
          <p:nvPr/>
        </p:nvSpPr>
        <p:spPr>
          <a:xfrm>
            <a:off x="4203993" y="3122320"/>
            <a:ext cx="1543350" cy="369332"/>
          </a:xfrm>
          <a:prstGeom prst="rect">
            <a:avLst/>
          </a:prstGeom>
          <a:noFill/>
          <a:ln w="12700">
            <a:solidFill>
              <a:srgbClr val="5089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Return value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A7B28A-2E9A-47D5-88C0-7F8BCE8271E1}"/>
              </a:ext>
            </a:extLst>
          </p:cNvPr>
          <p:cNvSpPr txBox="1"/>
          <p:nvPr/>
        </p:nvSpPr>
        <p:spPr>
          <a:xfrm>
            <a:off x="5824941" y="4217824"/>
            <a:ext cx="2179863" cy="369332"/>
          </a:xfrm>
          <a:prstGeom prst="rect">
            <a:avLst/>
          </a:prstGeom>
          <a:noFill/>
          <a:ln w="12700">
            <a:solidFill>
              <a:srgbClr val="5089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Function call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6925691-34F7-4676-8C33-F1D101263A7B}"/>
              </a:ext>
            </a:extLst>
          </p:cNvPr>
          <p:cNvCxnSpPr>
            <a:stCxn id="9" idx="1"/>
          </p:cNvCxnSpPr>
          <p:nvPr/>
        </p:nvCxnSpPr>
        <p:spPr>
          <a:xfrm flipH="1" flipV="1">
            <a:off x="3775982" y="3273879"/>
            <a:ext cx="428011" cy="3310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Brace 12">
            <a:extLst>
              <a:ext uri="{FF2B5EF4-FFF2-40B4-BE49-F238E27FC236}">
                <a16:creationId xmlns:a16="http://schemas.microsoft.com/office/drawing/2014/main" id="{232D0A29-AE86-45D8-8507-E3401A7015CE}"/>
              </a:ext>
            </a:extLst>
          </p:cNvPr>
          <p:cNvSpPr/>
          <p:nvPr/>
        </p:nvSpPr>
        <p:spPr>
          <a:xfrm>
            <a:off x="5780314" y="2497588"/>
            <a:ext cx="372497" cy="992195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7CCC5F18-52C1-43DF-B18A-86B1610AAD16}"/>
              </a:ext>
            </a:extLst>
          </p:cNvPr>
          <p:cNvSpPr/>
          <p:nvPr/>
        </p:nvSpPr>
        <p:spPr>
          <a:xfrm rot="16200000">
            <a:off x="4144055" y="1594892"/>
            <a:ext cx="284396" cy="1698171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5ED836B-1BA6-4342-882C-DAB5C5A5E4D2}"/>
              </a:ext>
            </a:extLst>
          </p:cNvPr>
          <p:cNvCxnSpPr/>
          <p:nvPr/>
        </p:nvCxnSpPr>
        <p:spPr>
          <a:xfrm flipH="1">
            <a:off x="5535386" y="4425190"/>
            <a:ext cx="244928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01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52047-D29F-4ADE-88E7-133D4388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Refactoring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910F3-263B-400E-A757-EB1FE58D4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17" y="1246325"/>
            <a:ext cx="8596668" cy="5456554"/>
          </a:xfrm>
        </p:spPr>
        <p:txBody>
          <a:bodyPr>
            <a:normAutofit/>
          </a:bodyPr>
          <a:lstStyle/>
          <a:p>
            <a:r>
              <a:rPr lang="en-US" sz="2000" dirty="0"/>
              <a:t>Recall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rgbClr val="508926"/>
                </a:solidFill>
              </a:rPr>
              <a:t>refactoring</a:t>
            </a:r>
            <a:r>
              <a:rPr lang="en-US" sz="2000" dirty="0"/>
              <a:t> is the process of restructuring some set of code without changing its function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 this example, I’ve refactored both the </a:t>
            </a:r>
            <a:r>
              <a:rPr lang="en-US" sz="2000" dirty="0" err="1"/>
              <a:t>areaRect</a:t>
            </a:r>
            <a:r>
              <a:rPr lang="en-US" sz="2000" dirty="0"/>
              <a:t> function and __main__.  Which is superior?</a:t>
            </a:r>
            <a:endParaRPr lang="en-US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7F57D9-3C0B-4A8A-8107-AE6B59B8D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5096"/>
            <a:ext cx="5572125" cy="3124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F88004-896F-461E-91F8-DD7DAB598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9306" y="2299258"/>
            <a:ext cx="4694055" cy="22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90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478E-A80B-4485-A1FF-6666CED87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54284-633B-46D5-9319-D37FF78C3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905"/>
            <a:ext cx="8596668" cy="4787457"/>
          </a:xfrm>
        </p:spPr>
        <p:txBody>
          <a:bodyPr>
            <a:normAutofit/>
          </a:bodyPr>
          <a:lstStyle/>
          <a:p>
            <a:r>
              <a:rPr lang="en-US" sz="2000" dirty="0"/>
              <a:t>Multiple return statements are allowed, though the first return executed ends the function and returns the return value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7146E3-A9E5-46DF-894B-B5F3F3F21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99" y="1914083"/>
            <a:ext cx="75247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7114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997</Words>
  <Application>Microsoft Office PowerPoint</Application>
  <PresentationFormat>Widescreen</PresentationFormat>
  <Paragraphs>150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Cambria Math</vt:lpstr>
      <vt:lpstr>Trebuchet MS</vt:lpstr>
      <vt:lpstr>Wingdings 3</vt:lpstr>
      <vt:lpstr>Facet</vt:lpstr>
      <vt:lpstr>Lecture 5 Fruitful Functions</vt:lpstr>
      <vt:lpstr>Announcements</vt:lpstr>
      <vt:lpstr>Learning Objectives</vt:lpstr>
      <vt:lpstr>Revisiting Functions</vt:lpstr>
      <vt:lpstr>Fruitful Functions</vt:lpstr>
      <vt:lpstr>Fruitful Functions</vt:lpstr>
      <vt:lpstr>Defining Fruitful Functions</vt:lpstr>
      <vt:lpstr>Refactoring</vt:lpstr>
      <vt:lpstr>Return values</vt:lpstr>
      <vt:lpstr>Return values</vt:lpstr>
      <vt:lpstr>Return values</vt:lpstr>
      <vt:lpstr>Return values</vt:lpstr>
      <vt:lpstr>Composition</vt:lpstr>
      <vt:lpstr>Algorithm</vt:lpstr>
      <vt:lpstr>Algorithm</vt:lpstr>
      <vt:lpstr>Algorithm</vt:lpstr>
      <vt:lpstr>Incremental Development</vt:lpstr>
      <vt:lpstr>Algorithm</vt:lpstr>
      <vt:lpstr>Algorithm</vt:lpstr>
      <vt:lpstr>Incremental Development</vt:lpstr>
      <vt:lpstr>Recursion Revisited</vt:lpstr>
      <vt:lpstr>Recursion Revisited</vt:lpstr>
      <vt:lpstr>Recursion Revisited</vt:lpstr>
      <vt:lpstr>Recursion Revisited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 Fruitful Functions</dc:title>
  <dc:creator>Bryan Burlingame</dc:creator>
  <cp:lastModifiedBy>Bryan Burlingame</cp:lastModifiedBy>
  <cp:revision>1</cp:revision>
  <dcterms:created xsi:type="dcterms:W3CDTF">2018-09-19T17:57:53Z</dcterms:created>
  <dcterms:modified xsi:type="dcterms:W3CDTF">2019-02-27T17:17:35Z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2018-09-19T17:58:36.6285186Z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