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3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9" r:id="rId22"/>
    <p:sldId id="280" r:id="rId23"/>
    <p:sldId id="278" r:id="rId24"/>
    <p:sldId id="282" r:id="rId25"/>
    <p:sldId id="283" r:id="rId26"/>
    <p:sldId id="284" r:id="rId27"/>
    <p:sldId id="285" r:id="rId28"/>
    <p:sldId id="288" r:id="rId29"/>
    <p:sldId id="290" r:id="rId30"/>
    <p:sldId id="291" r:id="rId31"/>
    <p:sldId id="294" r:id="rId32"/>
    <p:sldId id="295" r:id="rId33"/>
    <p:sldId id="296" r:id="rId34"/>
    <p:sldId id="297" r:id="rId35"/>
    <p:sldId id="292" r:id="rId36"/>
    <p:sldId id="302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CB46"/>
    <a:srgbClr val="699840"/>
    <a:srgbClr val="508627"/>
    <a:srgbClr val="2C3C43"/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339540-819D-4D3C-BDDB-8368F186AC7F}" v="1" dt="2019-02-20T18:28:54.9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0" autoAdjust="0"/>
    <p:restoredTop sz="94660"/>
  </p:normalViewPr>
  <p:slideViewPr>
    <p:cSldViewPr snapToGrid="0">
      <p:cViewPr varScale="1">
        <p:scale>
          <a:sx n="186" d="100"/>
          <a:sy n="186" d="100"/>
        </p:scale>
        <p:origin x="149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an Burlingame" userId="c4feaaa9befe0e64" providerId="LiveId" clId="{AC19AE63-97D2-4739-9D87-8B12FEF1271A}"/>
    <pc:docChg chg="modSld">
      <pc:chgData name="Bryan Burlingame" userId="c4feaaa9befe0e64" providerId="LiveId" clId="{AC19AE63-97D2-4739-9D87-8B12FEF1271A}" dt="2019-02-20T18:29:20.510" v="4" actId="14100"/>
      <pc:docMkLst>
        <pc:docMk/>
      </pc:docMkLst>
      <pc:sldChg chg="modSp">
        <pc:chgData name="Bryan Burlingame" userId="c4feaaa9befe0e64" providerId="LiveId" clId="{AC19AE63-97D2-4739-9D87-8B12FEF1271A}" dt="2019-02-20T18:25:59.540" v="0" actId="6549"/>
        <pc:sldMkLst>
          <pc:docMk/>
          <pc:sldMk cId="827252098" sldId="260"/>
        </pc:sldMkLst>
        <pc:spChg chg="mod">
          <ac:chgData name="Bryan Burlingame" userId="c4feaaa9befe0e64" providerId="LiveId" clId="{AC19AE63-97D2-4739-9D87-8B12FEF1271A}" dt="2019-02-20T18:25:59.540" v="0" actId="6549"/>
          <ac:spMkLst>
            <pc:docMk/>
            <pc:sldMk cId="827252098" sldId="260"/>
            <ac:spMk id="3" creationId="{4686B6CE-842F-48F2-8481-DF55CFF75786}"/>
          </ac:spMkLst>
        </pc:spChg>
      </pc:sldChg>
      <pc:sldChg chg="modSp">
        <pc:chgData name="Bryan Burlingame" userId="c4feaaa9befe0e64" providerId="LiveId" clId="{AC19AE63-97D2-4739-9D87-8B12FEF1271A}" dt="2019-02-20T18:29:20.510" v="4" actId="14100"/>
        <pc:sldMkLst>
          <pc:docMk/>
          <pc:sldMk cId="1293397800" sldId="278"/>
        </pc:sldMkLst>
        <pc:spChg chg="mod">
          <ac:chgData name="Bryan Burlingame" userId="c4feaaa9befe0e64" providerId="LiveId" clId="{AC19AE63-97D2-4739-9D87-8B12FEF1271A}" dt="2019-02-20T18:28:54.971" v="1" actId="207"/>
          <ac:spMkLst>
            <pc:docMk/>
            <pc:sldMk cId="1293397800" sldId="278"/>
            <ac:spMk id="3" creationId="{4BEE7C78-18E7-4F20-AB7D-6CE285C4BDC1}"/>
          </ac:spMkLst>
        </pc:spChg>
        <pc:picChg chg="mod ord">
          <ac:chgData name="Bryan Burlingame" userId="c4feaaa9befe0e64" providerId="LiveId" clId="{AC19AE63-97D2-4739-9D87-8B12FEF1271A}" dt="2019-02-20T18:29:20.510" v="4" actId="14100"/>
          <ac:picMkLst>
            <pc:docMk/>
            <pc:sldMk cId="1293397800" sldId="278"/>
            <ac:picMk id="5" creationId="{E094ADC6-3A86-4AE7-9FDD-EC37FC0AFD0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0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2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8960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61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9535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35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68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5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4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2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5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3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2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9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4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4F238-6AFF-474A-9CA3-D2AA2A5AC09F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0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495F4-F346-4557-A6EB-0F02D415AD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4</a:t>
            </a:r>
            <a:br>
              <a:rPr lang="en-US" dirty="0"/>
            </a:br>
            <a:r>
              <a:rPr lang="en-US" sz="4000" dirty="0"/>
              <a:t>Conditions &amp; Recursion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844BD-49C2-4C5A-AB5F-4BDC7D4017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Bryan Burlingame</a:t>
            </a:r>
          </a:p>
          <a:p>
            <a:r>
              <a:rPr lang="en-US" dirty="0"/>
              <a:t>20 February 2019</a:t>
            </a:r>
          </a:p>
        </p:txBody>
      </p:sp>
    </p:spTree>
    <p:extLst>
      <p:ext uri="{BB962C8B-B14F-4D97-AF65-F5344CB8AC3E}">
        <p14:creationId xmlns:p14="http://schemas.microsoft.com/office/powerpoint/2010/main" val="2749613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8EEBE-131F-4C7C-BC10-4773E48F6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Boolean Algebra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497E3-631F-465E-9499-177AD525F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Named after Mathematician George Boole who introduced these concepts to the world in “The Mathematical Analysis of Logic”</a:t>
            </a:r>
          </a:p>
          <a:p>
            <a:r>
              <a:rPr lang="en-US" dirty="0"/>
              <a:t>Concepts are either logically true or logically false</a:t>
            </a:r>
          </a:p>
          <a:p>
            <a:pPr lvl="1"/>
            <a:r>
              <a:rPr lang="en-US" dirty="0"/>
              <a:t>Boolean Algebra supports two values, True and False</a:t>
            </a:r>
          </a:p>
          <a:p>
            <a:pPr lvl="2"/>
            <a:r>
              <a:rPr lang="en-US" dirty="0"/>
              <a:t>In most of computer science, including Python, 0 is considered false.  Not zero is true.</a:t>
            </a:r>
          </a:p>
          <a:p>
            <a:r>
              <a:rPr lang="en-US" dirty="0"/>
              <a:t>Uses relational and logical operators</a:t>
            </a:r>
          </a:p>
          <a:p>
            <a:r>
              <a:rPr lang="en-US" dirty="0"/>
              <a:t>Note how this lines up to a machine which only works with 0s and 1s</a:t>
            </a:r>
          </a:p>
        </p:txBody>
      </p:sp>
    </p:spTree>
    <p:extLst>
      <p:ext uri="{BB962C8B-B14F-4D97-AF65-F5344CB8AC3E}">
        <p14:creationId xmlns:p14="http://schemas.microsoft.com/office/powerpoint/2010/main" val="560796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A71D39-0F1E-4E58-A9D7-C28A99B73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Relational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0CCD8-F563-418C-A6D7-65316CFEC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Recall:</a:t>
            </a:r>
            <a:r>
              <a:rPr lang="en-US" dirty="0">
                <a:solidFill>
                  <a:schemeClr val="bg1"/>
                </a:solidFill>
              </a:rPr>
              <a:t>  Python uses the = operator to assign a value to a variable</a:t>
            </a:r>
          </a:p>
          <a:p>
            <a:r>
              <a:rPr lang="en-US" dirty="0">
                <a:solidFill>
                  <a:schemeClr val="bg1"/>
                </a:solidFill>
              </a:rPr>
              <a:t>Equivalence == (two equal signs)</a:t>
            </a:r>
          </a:p>
          <a:p>
            <a:r>
              <a:rPr lang="en-US" dirty="0">
                <a:solidFill>
                  <a:schemeClr val="bg1"/>
                </a:solidFill>
              </a:rPr>
              <a:t>Using a single = for an equivalence test will generate a syntax error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E85622-5846-4D3B-89CB-A16C79F14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6872" y="978685"/>
            <a:ext cx="5143500" cy="3303759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5536BFF-5B79-4940-A9C6-6E465C3CD240}"/>
              </a:ext>
            </a:extLst>
          </p:cNvPr>
          <p:cNvSpPr/>
          <p:nvPr/>
        </p:nvSpPr>
        <p:spPr>
          <a:xfrm>
            <a:off x="7690919" y="1149790"/>
            <a:ext cx="353085" cy="819339"/>
          </a:xfrm>
          <a:prstGeom prst="ellipse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B100B1-0EE0-4483-840C-88B23781EAB1}"/>
              </a:ext>
            </a:extLst>
          </p:cNvPr>
          <p:cNvSpPr txBox="1"/>
          <p:nvPr/>
        </p:nvSpPr>
        <p:spPr>
          <a:xfrm rot="20006774">
            <a:off x="8455372" y="1374793"/>
            <a:ext cx="1896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Equivalence test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BDB8CB8-82CB-4B2D-87E0-594F5874075B}"/>
              </a:ext>
            </a:extLst>
          </p:cNvPr>
          <p:cNvSpPr/>
          <p:nvPr/>
        </p:nvSpPr>
        <p:spPr>
          <a:xfrm>
            <a:off x="8196943" y="2019075"/>
            <a:ext cx="575582" cy="287336"/>
          </a:xfrm>
          <a:prstGeom prst="ellipse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F22EF6-286C-4348-A632-825B0EFA14F5}"/>
              </a:ext>
            </a:extLst>
          </p:cNvPr>
          <p:cNvSpPr txBox="1"/>
          <p:nvPr/>
        </p:nvSpPr>
        <p:spPr>
          <a:xfrm rot="20006774">
            <a:off x="7815840" y="679299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Assignment</a:t>
            </a:r>
          </a:p>
        </p:txBody>
      </p:sp>
    </p:spTree>
    <p:extLst>
      <p:ext uri="{BB962C8B-B14F-4D97-AF65-F5344CB8AC3E}">
        <p14:creationId xmlns:p14="http://schemas.microsoft.com/office/powerpoint/2010/main" val="1183171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3676-7CB6-4BE1-9F4C-020056A9F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Operators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D73882B-822C-4109-8F09-A7C0461391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165926"/>
              </p:ext>
            </p:extLst>
          </p:nvPr>
        </p:nvGraphicFramePr>
        <p:xfrm>
          <a:off x="677690" y="1323244"/>
          <a:ext cx="898882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231">
                  <a:extLst>
                    <a:ext uri="{9D8B030D-6E8A-4147-A177-3AD203B41FA5}">
                      <a16:colId xmlns:a16="http://schemas.microsoft.com/office/drawing/2014/main" val="3464184486"/>
                    </a:ext>
                  </a:extLst>
                </a:gridCol>
                <a:gridCol w="7682593">
                  <a:extLst>
                    <a:ext uri="{9D8B030D-6E8A-4147-A177-3AD203B41FA5}">
                      <a16:colId xmlns:a16="http://schemas.microsoft.com/office/drawing/2014/main" val="41578944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276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==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when X is equal to 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45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!=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when X is not equal to 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60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&gt;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when X is greater than 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17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&lt;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when X is less than 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674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&gt;=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when X is greater than or equal to Y (logically inverted from X &lt; 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171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&lt;=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when X is less than or equal to Y (logically inverted from X &gt; 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45781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2902AC7-0064-4B58-A639-89DB2A7C7755}"/>
              </a:ext>
            </a:extLst>
          </p:cNvPr>
          <p:cNvSpPr txBox="1"/>
          <p:nvPr/>
        </p:nvSpPr>
        <p:spPr>
          <a:xfrm>
            <a:off x="798629" y="3967272"/>
            <a:ext cx="8746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Each of these operators return a value of type Boolean.  That value can be stored.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4B87A26-81A6-40C3-BF03-310FBC802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2102" y="4384752"/>
            <a:ext cx="2876550" cy="14287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6AF9576-2038-4699-BE05-A3092E9206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806" y="4409649"/>
            <a:ext cx="2857500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527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0E639-266B-455A-8AD2-375D22EA5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03855-A7F1-48D0-9DAC-20ADD00A5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1395"/>
            <a:ext cx="8596668" cy="4619968"/>
          </a:xfrm>
        </p:spPr>
        <p:txBody>
          <a:bodyPr/>
          <a:lstStyle/>
          <a:p>
            <a:r>
              <a:rPr lang="en-US" dirty="0"/>
              <a:t>Operators to link Boolean expressions together to create more complex semantics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C31EB05-F51E-4E7B-9779-BB19B9E3F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796089"/>
              </p:ext>
            </p:extLst>
          </p:nvPr>
        </p:nvGraphicFramePr>
        <p:xfrm>
          <a:off x="911668" y="2107594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839">
                  <a:extLst>
                    <a:ext uri="{9D8B030D-6E8A-4147-A177-3AD203B41FA5}">
                      <a16:colId xmlns:a16="http://schemas.microsoft.com/office/drawing/2014/main" val="311904729"/>
                    </a:ext>
                  </a:extLst>
                </a:gridCol>
                <a:gridCol w="5635161">
                  <a:extLst>
                    <a:ext uri="{9D8B030D-6E8A-4147-A177-3AD203B41FA5}">
                      <a16:colId xmlns:a16="http://schemas.microsoft.com/office/drawing/2014/main" val="3908232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764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and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if and only if X is true and Y is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902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or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if X is true or Y is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279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not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if X is false, false if X is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790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769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0E639-266B-455A-8AD2-375D22EA5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03855-A7F1-48D0-9DAC-20ADD00A5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1395"/>
            <a:ext cx="8596668" cy="4619968"/>
          </a:xfrm>
        </p:spPr>
        <p:txBody>
          <a:bodyPr/>
          <a:lstStyle/>
          <a:p>
            <a:r>
              <a:rPr lang="en-US" dirty="0"/>
              <a:t>Operators to link Boolean expressions together to create more complex semantics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C31EB05-F51E-4E7B-9779-BB19B9E3F4A1}"/>
              </a:ext>
            </a:extLst>
          </p:cNvPr>
          <p:cNvGraphicFramePr>
            <a:graphicFrameLocks noGrp="1"/>
          </p:cNvGraphicFramePr>
          <p:nvPr/>
        </p:nvGraphicFramePr>
        <p:xfrm>
          <a:off x="911668" y="2107594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839">
                  <a:extLst>
                    <a:ext uri="{9D8B030D-6E8A-4147-A177-3AD203B41FA5}">
                      <a16:colId xmlns:a16="http://schemas.microsoft.com/office/drawing/2014/main" val="311904729"/>
                    </a:ext>
                  </a:extLst>
                </a:gridCol>
                <a:gridCol w="5635161">
                  <a:extLst>
                    <a:ext uri="{9D8B030D-6E8A-4147-A177-3AD203B41FA5}">
                      <a16:colId xmlns:a16="http://schemas.microsoft.com/office/drawing/2014/main" val="3908232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764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and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if and only if X is true and Y is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902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or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if X is true or Y is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279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not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if X is false, false if X is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790183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008FD10A-80D8-4878-9CCE-FF8A2B7E5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990" y="3768148"/>
            <a:ext cx="4619625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32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0E639-266B-455A-8AD2-375D22EA5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03855-A7F1-48D0-9DAC-20ADD00A5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1395"/>
            <a:ext cx="8596668" cy="4619968"/>
          </a:xfrm>
        </p:spPr>
        <p:txBody>
          <a:bodyPr/>
          <a:lstStyle/>
          <a:p>
            <a:r>
              <a:rPr lang="en-US" dirty="0"/>
              <a:t>Operators to link Boolean expressions together to create more complex logical expressions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C31EB05-F51E-4E7B-9779-BB19B9E3F4A1}"/>
              </a:ext>
            </a:extLst>
          </p:cNvPr>
          <p:cNvGraphicFramePr>
            <a:graphicFrameLocks noGrp="1"/>
          </p:cNvGraphicFramePr>
          <p:nvPr/>
        </p:nvGraphicFramePr>
        <p:xfrm>
          <a:off x="911668" y="2107594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839">
                  <a:extLst>
                    <a:ext uri="{9D8B030D-6E8A-4147-A177-3AD203B41FA5}">
                      <a16:colId xmlns:a16="http://schemas.microsoft.com/office/drawing/2014/main" val="311904729"/>
                    </a:ext>
                  </a:extLst>
                </a:gridCol>
                <a:gridCol w="5635161">
                  <a:extLst>
                    <a:ext uri="{9D8B030D-6E8A-4147-A177-3AD203B41FA5}">
                      <a16:colId xmlns:a16="http://schemas.microsoft.com/office/drawing/2014/main" val="3908232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764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and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if and only if X is true and Y is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902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 or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if X is true or Y is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279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not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if X is false, false if X is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790183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008FD10A-80D8-4878-9CCE-FF8A2B7E5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990" y="3768148"/>
            <a:ext cx="4619625" cy="24193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6C57ECF-1D0C-40A0-BEFE-AEB998FAFFCD}"/>
              </a:ext>
            </a:extLst>
          </p:cNvPr>
          <p:cNvSpPr txBox="1"/>
          <p:nvPr/>
        </p:nvSpPr>
        <p:spPr>
          <a:xfrm>
            <a:off x="5514975" y="4118882"/>
            <a:ext cx="29513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the use of parenthesis and the mixing of various operators</a:t>
            </a:r>
          </a:p>
        </p:txBody>
      </p:sp>
    </p:spTree>
    <p:extLst>
      <p:ext uri="{BB962C8B-B14F-4D97-AF65-F5344CB8AC3E}">
        <p14:creationId xmlns:p14="http://schemas.microsoft.com/office/powerpoint/2010/main" val="37254249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54C0A-DEA4-4044-9974-A9FF0BEE3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Operations (Precedence)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847286C-3CB2-44A7-89AD-0FC146D4F1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9949368"/>
              </p:ext>
            </p:extLst>
          </p:nvPr>
        </p:nvGraphicFramePr>
        <p:xfrm>
          <a:off x="677690" y="1425802"/>
          <a:ext cx="4510714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714">
                  <a:extLst>
                    <a:ext uri="{9D8B030D-6E8A-4147-A177-3AD203B41FA5}">
                      <a16:colId xmlns:a16="http://schemas.microsoft.com/office/drawing/2014/main" val="3532544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16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207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823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+  - (unary)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24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*  /  %  //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000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+  - (binary)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9528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&lt;  &lt;=  &gt;  &gt;=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011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==  !=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503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=  %=  /=  //=  -=  +=  *=  **=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0971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not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344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445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74431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6E33380-54F9-47EB-8CFF-7669C997BED3}"/>
              </a:ext>
            </a:extLst>
          </p:cNvPr>
          <p:cNvSpPr/>
          <p:nvPr/>
        </p:nvSpPr>
        <p:spPr>
          <a:xfrm>
            <a:off x="5853793" y="2724195"/>
            <a:ext cx="3122840" cy="18532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As in traditional Algebra, operators at the same level of precedence are evaluated from left to right</a:t>
            </a:r>
          </a:p>
        </p:txBody>
      </p:sp>
    </p:spTree>
    <p:extLst>
      <p:ext uri="{BB962C8B-B14F-4D97-AF65-F5344CB8AC3E}">
        <p14:creationId xmlns:p14="http://schemas.microsoft.com/office/powerpoint/2010/main" val="1722544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0B2FFE-342D-420A-8A9D-ADC21B20C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Conditional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7A8C6-C9C7-48B7-B223-57731AE6A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Sometimes called alternation or decisions</a:t>
            </a:r>
          </a:p>
          <a:p>
            <a:r>
              <a:rPr lang="en-US" sz="2000" dirty="0">
                <a:solidFill>
                  <a:schemeClr val="bg1"/>
                </a:solidFill>
              </a:rPr>
              <a:t>Run a set of statements, if some condition is true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EDCD44-4C1D-4FCC-AF09-5FC47685B3D6}"/>
              </a:ext>
            </a:extLst>
          </p:cNvPr>
          <p:cNvSpPr/>
          <p:nvPr/>
        </p:nvSpPr>
        <p:spPr>
          <a:xfrm>
            <a:off x="5987140" y="701644"/>
            <a:ext cx="1593411" cy="706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= 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BCC69A-CC06-4BDB-8945-E2CE9E4045EF}"/>
              </a:ext>
            </a:extLst>
          </p:cNvPr>
          <p:cNvSpPr/>
          <p:nvPr/>
        </p:nvSpPr>
        <p:spPr>
          <a:xfrm>
            <a:off x="5982875" y="1738993"/>
            <a:ext cx="1605839" cy="706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 = 5</a:t>
            </a:r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27A8F4B1-7DF2-40AB-9DAA-B723692172EF}"/>
              </a:ext>
            </a:extLst>
          </p:cNvPr>
          <p:cNvSpPr/>
          <p:nvPr/>
        </p:nvSpPr>
        <p:spPr>
          <a:xfrm>
            <a:off x="5954206" y="2908297"/>
            <a:ext cx="1663175" cy="8699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== Y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63714F1C-EC0E-4F2C-ACE5-DDCD958EBD83}"/>
              </a:ext>
            </a:extLst>
          </p:cNvPr>
          <p:cNvSpPr/>
          <p:nvPr/>
        </p:nvSpPr>
        <p:spPr>
          <a:xfrm>
            <a:off x="7878546" y="4013200"/>
            <a:ext cx="1265118" cy="6200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Print “True”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AC3E4EFC-1100-4AEC-9E2D-E451A466AD58}"/>
              </a:ext>
            </a:extLst>
          </p:cNvPr>
          <p:cNvCxnSpPr>
            <a:stCxn id="6" idx="3"/>
            <a:endCxn id="8" idx="1"/>
          </p:cNvCxnSpPr>
          <p:nvPr/>
        </p:nvCxnSpPr>
        <p:spPr>
          <a:xfrm>
            <a:off x="7617381" y="3343272"/>
            <a:ext cx="971228" cy="66992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B64429E-3482-4E69-880B-02D822186402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6783846" y="1407814"/>
            <a:ext cx="1949" cy="3311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5E5659C-FE1B-42E7-86E8-1DA6C1516486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6785794" y="2445163"/>
            <a:ext cx="1" cy="463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32636596-2592-48CA-91F4-7FCBE3AFA273}"/>
              </a:ext>
            </a:extLst>
          </p:cNvPr>
          <p:cNvSpPr/>
          <p:nvPr/>
        </p:nvSpPr>
        <p:spPr>
          <a:xfrm>
            <a:off x="6766643" y="518023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09A7E45-739B-4A7D-BCD6-745EA3F7B1ED}"/>
              </a:ext>
            </a:extLst>
          </p:cNvPr>
          <p:cNvCxnSpPr>
            <a:stCxn id="6" idx="2"/>
            <a:endCxn id="21" idx="0"/>
          </p:cNvCxnSpPr>
          <p:nvPr/>
        </p:nvCxnSpPr>
        <p:spPr>
          <a:xfrm>
            <a:off x="6785794" y="3778247"/>
            <a:ext cx="3709" cy="1401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ACD427C2-E565-4119-9C67-BD1F48386382}"/>
              </a:ext>
            </a:extLst>
          </p:cNvPr>
          <p:cNvCxnSpPr>
            <a:stCxn id="8" idx="4"/>
            <a:endCxn id="21" idx="6"/>
          </p:cNvCxnSpPr>
          <p:nvPr/>
        </p:nvCxnSpPr>
        <p:spPr>
          <a:xfrm rot="5400000">
            <a:off x="7376801" y="4068794"/>
            <a:ext cx="569867" cy="169874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C8EBEF0-2495-418B-956B-E11AC4263910}"/>
              </a:ext>
            </a:extLst>
          </p:cNvPr>
          <p:cNvCxnSpPr>
            <a:stCxn id="21" idx="4"/>
          </p:cNvCxnSpPr>
          <p:nvPr/>
        </p:nvCxnSpPr>
        <p:spPr>
          <a:xfrm flipH="1">
            <a:off x="6785793" y="5225958"/>
            <a:ext cx="3710" cy="599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6070DB9-411D-48C3-9E41-30F5FE53777E}"/>
              </a:ext>
            </a:extLst>
          </p:cNvPr>
          <p:cNvSpPr txBox="1"/>
          <p:nvPr/>
        </p:nvSpPr>
        <p:spPr>
          <a:xfrm>
            <a:off x="7661734" y="3042363"/>
            <a:ext cx="636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728517-5661-4A4E-BC3B-59012CE62A02}"/>
              </a:ext>
            </a:extLst>
          </p:cNvPr>
          <p:cNvSpPr txBox="1"/>
          <p:nvPr/>
        </p:nvSpPr>
        <p:spPr>
          <a:xfrm>
            <a:off x="6052029" y="383640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False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2C3D9C2-87C0-426F-A0F7-142017AB696B}"/>
              </a:ext>
            </a:extLst>
          </p:cNvPr>
          <p:cNvCxnSpPr>
            <a:endCxn id="4" idx="0"/>
          </p:cNvCxnSpPr>
          <p:nvPr/>
        </p:nvCxnSpPr>
        <p:spPr>
          <a:xfrm>
            <a:off x="6777629" y="342900"/>
            <a:ext cx="6217" cy="358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35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0B2FFE-342D-420A-8A9D-ADC21B20C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Conditional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7A8C6-C9C7-48B7-B223-57731AE6A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4419824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Sometimes called alternation or decisions</a:t>
            </a:r>
          </a:p>
          <a:p>
            <a:r>
              <a:rPr lang="en-US" sz="2000" dirty="0">
                <a:solidFill>
                  <a:schemeClr val="bg1"/>
                </a:solidFill>
              </a:rPr>
              <a:t>Run a set of statements, if some condition is true</a:t>
            </a:r>
          </a:p>
          <a:p>
            <a:r>
              <a:rPr lang="en-US" sz="2000" dirty="0">
                <a:solidFill>
                  <a:schemeClr val="bg1"/>
                </a:solidFill>
              </a:rPr>
              <a:t>Uses the </a:t>
            </a:r>
            <a:r>
              <a:rPr lang="en-US" sz="2000" dirty="0">
                <a:solidFill>
                  <a:srgbClr val="90C226"/>
                </a:solidFill>
              </a:rPr>
              <a:t>if</a:t>
            </a:r>
            <a:r>
              <a:rPr lang="en-US" sz="2000" dirty="0">
                <a:solidFill>
                  <a:schemeClr val="bg1"/>
                </a:solidFill>
              </a:rPr>
              <a:t> keyword</a:t>
            </a:r>
          </a:p>
          <a:p>
            <a:r>
              <a:rPr lang="en-US" sz="2000" dirty="0">
                <a:solidFill>
                  <a:schemeClr val="bg1"/>
                </a:solidFill>
              </a:rPr>
              <a:t>All indented commands run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There isn’t a reasonable limit to the number of commands</a:t>
            </a:r>
          </a:p>
          <a:p>
            <a:r>
              <a:rPr lang="en-US" sz="2000" dirty="0">
                <a:solidFill>
                  <a:schemeClr val="bg1"/>
                </a:solidFill>
              </a:rPr>
              <a:t>The logic controlling whether the instructions run is called the </a:t>
            </a:r>
            <a:r>
              <a:rPr lang="en-US" sz="2000" dirty="0">
                <a:solidFill>
                  <a:srgbClr val="A1CB46"/>
                </a:solidFill>
              </a:rPr>
              <a:t>boundary condition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EDCD44-4C1D-4FCC-AF09-5FC47685B3D6}"/>
              </a:ext>
            </a:extLst>
          </p:cNvPr>
          <p:cNvSpPr/>
          <p:nvPr/>
        </p:nvSpPr>
        <p:spPr>
          <a:xfrm>
            <a:off x="5987140" y="701644"/>
            <a:ext cx="1593411" cy="706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= 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BCC69A-CC06-4BDB-8945-E2CE9E4045EF}"/>
              </a:ext>
            </a:extLst>
          </p:cNvPr>
          <p:cNvSpPr/>
          <p:nvPr/>
        </p:nvSpPr>
        <p:spPr>
          <a:xfrm>
            <a:off x="5982875" y="1738993"/>
            <a:ext cx="1605839" cy="706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 = 5</a:t>
            </a:r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27A8F4B1-7DF2-40AB-9DAA-B723692172EF}"/>
              </a:ext>
            </a:extLst>
          </p:cNvPr>
          <p:cNvSpPr/>
          <p:nvPr/>
        </p:nvSpPr>
        <p:spPr>
          <a:xfrm>
            <a:off x="5954206" y="2908297"/>
            <a:ext cx="1663175" cy="8699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== Y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63714F1C-EC0E-4F2C-ACE5-DDCD958EBD83}"/>
              </a:ext>
            </a:extLst>
          </p:cNvPr>
          <p:cNvSpPr/>
          <p:nvPr/>
        </p:nvSpPr>
        <p:spPr>
          <a:xfrm>
            <a:off x="7878546" y="4013200"/>
            <a:ext cx="1265118" cy="6200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Print “True”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AC3E4EFC-1100-4AEC-9E2D-E451A466AD58}"/>
              </a:ext>
            </a:extLst>
          </p:cNvPr>
          <p:cNvCxnSpPr>
            <a:stCxn id="6" idx="3"/>
            <a:endCxn id="8" idx="1"/>
          </p:cNvCxnSpPr>
          <p:nvPr/>
        </p:nvCxnSpPr>
        <p:spPr>
          <a:xfrm>
            <a:off x="7617381" y="3343272"/>
            <a:ext cx="971228" cy="66992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B64429E-3482-4E69-880B-02D822186402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6783846" y="1407814"/>
            <a:ext cx="1949" cy="3311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5E5659C-FE1B-42E7-86E8-1DA6C1516486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6785794" y="2445163"/>
            <a:ext cx="1" cy="463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32636596-2592-48CA-91F4-7FCBE3AFA273}"/>
              </a:ext>
            </a:extLst>
          </p:cNvPr>
          <p:cNvSpPr/>
          <p:nvPr/>
        </p:nvSpPr>
        <p:spPr>
          <a:xfrm>
            <a:off x="6766643" y="518023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09A7E45-739B-4A7D-BCD6-745EA3F7B1ED}"/>
              </a:ext>
            </a:extLst>
          </p:cNvPr>
          <p:cNvCxnSpPr>
            <a:stCxn id="6" idx="2"/>
            <a:endCxn id="21" idx="0"/>
          </p:cNvCxnSpPr>
          <p:nvPr/>
        </p:nvCxnSpPr>
        <p:spPr>
          <a:xfrm>
            <a:off x="6785794" y="3778247"/>
            <a:ext cx="3709" cy="1401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ACD427C2-E565-4119-9C67-BD1F48386382}"/>
              </a:ext>
            </a:extLst>
          </p:cNvPr>
          <p:cNvCxnSpPr>
            <a:stCxn id="8" idx="4"/>
            <a:endCxn id="21" idx="6"/>
          </p:cNvCxnSpPr>
          <p:nvPr/>
        </p:nvCxnSpPr>
        <p:spPr>
          <a:xfrm rot="5400000">
            <a:off x="7376801" y="4068794"/>
            <a:ext cx="569867" cy="169874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C8EBEF0-2495-418B-956B-E11AC4263910}"/>
              </a:ext>
            </a:extLst>
          </p:cNvPr>
          <p:cNvCxnSpPr>
            <a:stCxn id="21" idx="4"/>
          </p:cNvCxnSpPr>
          <p:nvPr/>
        </p:nvCxnSpPr>
        <p:spPr>
          <a:xfrm flipH="1">
            <a:off x="6785793" y="5225958"/>
            <a:ext cx="3710" cy="599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6070DB9-411D-48C3-9E41-30F5FE53777E}"/>
              </a:ext>
            </a:extLst>
          </p:cNvPr>
          <p:cNvSpPr txBox="1"/>
          <p:nvPr/>
        </p:nvSpPr>
        <p:spPr>
          <a:xfrm>
            <a:off x="7661734" y="3042363"/>
            <a:ext cx="636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728517-5661-4A4E-BC3B-59012CE62A02}"/>
              </a:ext>
            </a:extLst>
          </p:cNvPr>
          <p:cNvSpPr txBox="1"/>
          <p:nvPr/>
        </p:nvSpPr>
        <p:spPr>
          <a:xfrm>
            <a:off x="6052029" y="383640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False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2C3D9C2-87C0-426F-A0F7-142017AB696B}"/>
              </a:ext>
            </a:extLst>
          </p:cNvPr>
          <p:cNvCxnSpPr>
            <a:endCxn id="4" idx="0"/>
          </p:cNvCxnSpPr>
          <p:nvPr/>
        </p:nvCxnSpPr>
        <p:spPr>
          <a:xfrm>
            <a:off x="6777629" y="342900"/>
            <a:ext cx="6217" cy="358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E3365ECA-5F98-40CC-B757-BF5BFA7E98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446" y="502007"/>
            <a:ext cx="4229100" cy="20383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AD0A63F-CC72-4FD7-8506-8062856C0D06}"/>
              </a:ext>
            </a:extLst>
          </p:cNvPr>
          <p:cNvSpPr txBox="1"/>
          <p:nvPr/>
        </p:nvSpPr>
        <p:spPr>
          <a:xfrm>
            <a:off x="9101084" y="2618649"/>
            <a:ext cx="2957553" cy="646331"/>
          </a:xfrm>
          <a:prstGeom prst="rect">
            <a:avLst/>
          </a:prstGeom>
          <a:noFill/>
          <a:ln w="12700">
            <a:solidFill>
              <a:srgbClr val="A1CB46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(x == y) </a:t>
            </a:r>
            <a:r>
              <a:rPr lang="en-US" i="1" dirty="0"/>
              <a:t>is the boundary condition in this example</a:t>
            </a:r>
          </a:p>
        </p:txBody>
      </p:sp>
    </p:spTree>
    <p:extLst>
      <p:ext uri="{BB962C8B-B14F-4D97-AF65-F5344CB8AC3E}">
        <p14:creationId xmlns:p14="http://schemas.microsoft.com/office/powerpoint/2010/main" val="1891375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0B2FFE-342D-420A-8A9D-ADC21B20C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Alternative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7A8C6-C9C7-48B7-B223-57731AE6A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If a condition is true, run a set of commands, if it is false run a different set of commands</a:t>
            </a:r>
          </a:p>
          <a:p>
            <a:r>
              <a:rPr lang="en-US" sz="2000" dirty="0">
                <a:solidFill>
                  <a:schemeClr val="bg1"/>
                </a:solidFill>
              </a:rPr>
              <a:t>Uses the </a:t>
            </a:r>
            <a:r>
              <a:rPr lang="en-US" sz="2000" dirty="0">
                <a:solidFill>
                  <a:srgbClr val="90C226"/>
                </a:solidFill>
              </a:rPr>
              <a:t>if</a:t>
            </a:r>
            <a:r>
              <a:rPr lang="en-US" sz="2000" dirty="0">
                <a:solidFill>
                  <a:schemeClr val="bg1"/>
                </a:solidFill>
              </a:rPr>
              <a:t> and </a:t>
            </a:r>
            <a:r>
              <a:rPr lang="en-US" sz="2000" dirty="0">
                <a:solidFill>
                  <a:srgbClr val="90C226"/>
                </a:solidFill>
              </a:rPr>
              <a:t>else</a:t>
            </a:r>
            <a:r>
              <a:rPr lang="en-US" sz="2000" dirty="0">
                <a:solidFill>
                  <a:schemeClr val="bg1"/>
                </a:solidFill>
              </a:rPr>
              <a:t> keywords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EDCD44-4C1D-4FCC-AF09-5FC47685B3D6}"/>
              </a:ext>
            </a:extLst>
          </p:cNvPr>
          <p:cNvSpPr/>
          <p:nvPr/>
        </p:nvSpPr>
        <p:spPr>
          <a:xfrm>
            <a:off x="5987140" y="701644"/>
            <a:ext cx="1593411" cy="706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= 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BCC69A-CC06-4BDB-8945-E2CE9E4045EF}"/>
              </a:ext>
            </a:extLst>
          </p:cNvPr>
          <p:cNvSpPr/>
          <p:nvPr/>
        </p:nvSpPr>
        <p:spPr>
          <a:xfrm>
            <a:off x="5982875" y="1738993"/>
            <a:ext cx="1605839" cy="706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 = 5</a:t>
            </a:r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27A8F4B1-7DF2-40AB-9DAA-B723692172EF}"/>
              </a:ext>
            </a:extLst>
          </p:cNvPr>
          <p:cNvSpPr/>
          <p:nvPr/>
        </p:nvSpPr>
        <p:spPr>
          <a:xfrm>
            <a:off x="5954206" y="2908297"/>
            <a:ext cx="1663175" cy="8699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== Y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63714F1C-EC0E-4F2C-ACE5-DDCD958EBD83}"/>
              </a:ext>
            </a:extLst>
          </p:cNvPr>
          <p:cNvSpPr/>
          <p:nvPr/>
        </p:nvSpPr>
        <p:spPr>
          <a:xfrm>
            <a:off x="7878546" y="4013200"/>
            <a:ext cx="1265118" cy="6200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Print “True”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AC3E4EFC-1100-4AEC-9E2D-E451A466AD58}"/>
              </a:ext>
            </a:extLst>
          </p:cNvPr>
          <p:cNvCxnSpPr>
            <a:stCxn id="6" idx="3"/>
            <a:endCxn id="8" idx="1"/>
          </p:cNvCxnSpPr>
          <p:nvPr/>
        </p:nvCxnSpPr>
        <p:spPr>
          <a:xfrm>
            <a:off x="7617381" y="3343272"/>
            <a:ext cx="971228" cy="66992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B64429E-3482-4E69-880B-02D822186402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6783846" y="1407814"/>
            <a:ext cx="1949" cy="3311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5E5659C-FE1B-42E7-86E8-1DA6C1516486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6785794" y="2445163"/>
            <a:ext cx="1" cy="463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32636596-2592-48CA-91F4-7FCBE3AFA273}"/>
              </a:ext>
            </a:extLst>
          </p:cNvPr>
          <p:cNvSpPr/>
          <p:nvPr/>
        </p:nvSpPr>
        <p:spPr>
          <a:xfrm>
            <a:off x="6766643" y="518023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09A7E45-739B-4A7D-BCD6-745EA3F7B1ED}"/>
              </a:ext>
            </a:extLst>
          </p:cNvPr>
          <p:cNvCxnSpPr>
            <a:cxnSpLocks/>
            <a:stCxn id="6" idx="2"/>
            <a:endCxn id="26" idx="0"/>
          </p:cNvCxnSpPr>
          <p:nvPr/>
        </p:nvCxnSpPr>
        <p:spPr>
          <a:xfrm>
            <a:off x="6785794" y="3778247"/>
            <a:ext cx="3129" cy="222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ACD427C2-E565-4119-9C67-BD1F48386382}"/>
              </a:ext>
            </a:extLst>
          </p:cNvPr>
          <p:cNvCxnSpPr>
            <a:stCxn id="8" idx="4"/>
            <a:endCxn id="21" idx="6"/>
          </p:cNvCxnSpPr>
          <p:nvPr/>
        </p:nvCxnSpPr>
        <p:spPr>
          <a:xfrm rot="5400000">
            <a:off x="7376801" y="4068794"/>
            <a:ext cx="569867" cy="169874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C8EBEF0-2495-418B-956B-E11AC4263910}"/>
              </a:ext>
            </a:extLst>
          </p:cNvPr>
          <p:cNvCxnSpPr>
            <a:stCxn id="21" idx="4"/>
          </p:cNvCxnSpPr>
          <p:nvPr/>
        </p:nvCxnSpPr>
        <p:spPr>
          <a:xfrm flipH="1">
            <a:off x="6785793" y="5225958"/>
            <a:ext cx="3710" cy="599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6070DB9-411D-48C3-9E41-30F5FE53777E}"/>
              </a:ext>
            </a:extLst>
          </p:cNvPr>
          <p:cNvSpPr txBox="1"/>
          <p:nvPr/>
        </p:nvSpPr>
        <p:spPr>
          <a:xfrm>
            <a:off x="7661734" y="3042363"/>
            <a:ext cx="636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728517-5661-4A4E-BC3B-59012CE62A02}"/>
              </a:ext>
            </a:extLst>
          </p:cNvPr>
          <p:cNvSpPr txBox="1"/>
          <p:nvPr/>
        </p:nvSpPr>
        <p:spPr>
          <a:xfrm>
            <a:off x="6051383" y="3678236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False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2C3D9C2-87C0-426F-A0F7-142017AB696B}"/>
              </a:ext>
            </a:extLst>
          </p:cNvPr>
          <p:cNvCxnSpPr>
            <a:endCxn id="4" idx="0"/>
          </p:cNvCxnSpPr>
          <p:nvPr/>
        </p:nvCxnSpPr>
        <p:spPr>
          <a:xfrm>
            <a:off x="6777629" y="342900"/>
            <a:ext cx="6217" cy="358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arallelogram 25">
            <a:extLst>
              <a:ext uri="{FF2B5EF4-FFF2-40B4-BE49-F238E27FC236}">
                <a16:creationId xmlns:a16="http://schemas.microsoft.com/office/drawing/2014/main" id="{021FC854-B257-4BC5-B0A1-BF9ABB7AFC4B}"/>
              </a:ext>
            </a:extLst>
          </p:cNvPr>
          <p:cNvSpPr/>
          <p:nvPr/>
        </p:nvSpPr>
        <p:spPr>
          <a:xfrm>
            <a:off x="6156364" y="4000273"/>
            <a:ext cx="1265118" cy="6200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Print </a:t>
            </a:r>
            <a:r>
              <a:rPr lang="en-US" sz="1600" dirty="0"/>
              <a:t>“False”</a:t>
            </a:r>
            <a:endParaRPr lang="en-US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252EFD5-89EF-45FD-86A4-4486615EF718}"/>
              </a:ext>
            </a:extLst>
          </p:cNvPr>
          <p:cNvCxnSpPr/>
          <p:nvPr/>
        </p:nvCxnSpPr>
        <p:spPr>
          <a:xfrm flipH="1">
            <a:off x="6792144" y="4581794"/>
            <a:ext cx="3710" cy="599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04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8D004-97CD-4E4E-8640-29DFA75A9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63AFE-6D0D-499E-A6BB-500A0A1B4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7197"/>
            <a:ext cx="8596668" cy="4484166"/>
          </a:xfrm>
        </p:spPr>
        <p:txBody>
          <a:bodyPr/>
          <a:lstStyle/>
          <a:p>
            <a:r>
              <a:rPr lang="en-US" dirty="0"/>
              <a:t>Homework 2 due up front</a:t>
            </a:r>
          </a:p>
          <a:p>
            <a:r>
              <a:rPr lang="en-US" dirty="0"/>
              <a:t>Read Chapter 6</a:t>
            </a:r>
          </a:p>
          <a:p>
            <a:r>
              <a:rPr lang="en-US" dirty="0"/>
              <a:t>Homework 3 due next week</a:t>
            </a:r>
          </a:p>
          <a:p>
            <a:r>
              <a:rPr lang="en-US" dirty="0"/>
              <a:t>Office hours:  </a:t>
            </a:r>
            <a:r>
              <a:rPr lang="en-US" dirty="0" err="1"/>
              <a:t>Eng</a:t>
            </a:r>
            <a:r>
              <a:rPr lang="en-US" dirty="0"/>
              <a:t> 213, 6PM - ?</a:t>
            </a:r>
          </a:p>
        </p:txBody>
      </p:sp>
    </p:spTree>
    <p:extLst>
      <p:ext uri="{BB962C8B-B14F-4D97-AF65-F5344CB8AC3E}">
        <p14:creationId xmlns:p14="http://schemas.microsoft.com/office/powerpoint/2010/main" val="3013765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0B2FFE-342D-420A-8A9D-ADC21B20C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Alternative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7A8C6-C9C7-48B7-B223-57731AE6A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If a condition is true, run a set of commands, if it is false run a different set of commands</a:t>
            </a:r>
          </a:p>
          <a:p>
            <a:r>
              <a:rPr lang="en-US" sz="2000" dirty="0">
                <a:solidFill>
                  <a:schemeClr val="bg1"/>
                </a:solidFill>
              </a:rPr>
              <a:t>Uses the </a:t>
            </a:r>
            <a:r>
              <a:rPr lang="en-US" sz="2000" dirty="0">
                <a:solidFill>
                  <a:srgbClr val="90C226"/>
                </a:solidFill>
              </a:rPr>
              <a:t>if</a:t>
            </a:r>
            <a:r>
              <a:rPr lang="en-US" sz="2000" dirty="0">
                <a:solidFill>
                  <a:schemeClr val="bg1"/>
                </a:solidFill>
              </a:rPr>
              <a:t> and </a:t>
            </a:r>
            <a:r>
              <a:rPr lang="en-US" sz="2000" dirty="0">
                <a:solidFill>
                  <a:srgbClr val="90C226"/>
                </a:solidFill>
              </a:rPr>
              <a:t>else</a:t>
            </a:r>
            <a:r>
              <a:rPr lang="en-US" sz="2000" dirty="0">
                <a:solidFill>
                  <a:schemeClr val="bg1"/>
                </a:solidFill>
              </a:rPr>
              <a:t> keywords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EDCD44-4C1D-4FCC-AF09-5FC47685B3D6}"/>
              </a:ext>
            </a:extLst>
          </p:cNvPr>
          <p:cNvSpPr/>
          <p:nvPr/>
        </p:nvSpPr>
        <p:spPr>
          <a:xfrm>
            <a:off x="5987140" y="701644"/>
            <a:ext cx="1593411" cy="706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= 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BCC69A-CC06-4BDB-8945-E2CE9E4045EF}"/>
              </a:ext>
            </a:extLst>
          </p:cNvPr>
          <p:cNvSpPr/>
          <p:nvPr/>
        </p:nvSpPr>
        <p:spPr>
          <a:xfrm>
            <a:off x="5982875" y="1738993"/>
            <a:ext cx="1605839" cy="706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 = 5</a:t>
            </a:r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27A8F4B1-7DF2-40AB-9DAA-B723692172EF}"/>
              </a:ext>
            </a:extLst>
          </p:cNvPr>
          <p:cNvSpPr/>
          <p:nvPr/>
        </p:nvSpPr>
        <p:spPr>
          <a:xfrm>
            <a:off x="5954206" y="2908297"/>
            <a:ext cx="1663175" cy="8699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== Y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63714F1C-EC0E-4F2C-ACE5-DDCD958EBD83}"/>
              </a:ext>
            </a:extLst>
          </p:cNvPr>
          <p:cNvSpPr/>
          <p:nvPr/>
        </p:nvSpPr>
        <p:spPr>
          <a:xfrm>
            <a:off x="7878546" y="4013200"/>
            <a:ext cx="1265118" cy="6200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Print “True”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AC3E4EFC-1100-4AEC-9E2D-E451A466AD58}"/>
              </a:ext>
            </a:extLst>
          </p:cNvPr>
          <p:cNvCxnSpPr>
            <a:stCxn id="6" idx="3"/>
            <a:endCxn id="8" idx="1"/>
          </p:cNvCxnSpPr>
          <p:nvPr/>
        </p:nvCxnSpPr>
        <p:spPr>
          <a:xfrm>
            <a:off x="7617381" y="3343272"/>
            <a:ext cx="971228" cy="66992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B64429E-3482-4E69-880B-02D822186402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6783846" y="1407814"/>
            <a:ext cx="1949" cy="3311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5E5659C-FE1B-42E7-86E8-1DA6C1516486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6785794" y="2445163"/>
            <a:ext cx="1" cy="463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32636596-2592-48CA-91F4-7FCBE3AFA273}"/>
              </a:ext>
            </a:extLst>
          </p:cNvPr>
          <p:cNvSpPr/>
          <p:nvPr/>
        </p:nvSpPr>
        <p:spPr>
          <a:xfrm>
            <a:off x="6766643" y="518023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09A7E45-739B-4A7D-BCD6-745EA3F7B1ED}"/>
              </a:ext>
            </a:extLst>
          </p:cNvPr>
          <p:cNvCxnSpPr>
            <a:cxnSpLocks/>
            <a:stCxn id="6" idx="2"/>
            <a:endCxn id="26" idx="0"/>
          </p:cNvCxnSpPr>
          <p:nvPr/>
        </p:nvCxnSpPr>
        <p:spPr>
          <a:xfrm>
            <a:off x="6785794" y="3778247"/>
            <a:ext cx="3129" cy="222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ACD427C2-E565-4119-9C67-BD1F48386382}"/>
              </a:ext>
            </a:extLst>
          </p:cNvPr>
          <p:cNvCxnSpPr>
            <a:stCxn id="8" idx="4"/>
            <a:endCxn id="21" idx="6"/>
          </p:cNvCxnSpPr>
          <p:nvPr/>
        </p:nvCxnSpPr>
        <p:spPr>
          <a:xfrm rot="5400000">
            <a:off x="7376801" y="4068794"/>
            <a:ext cx="569867" cy="169874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C8EBEF0-2495-418B-956B-E11AC4263910}"/>
              </a:ext>
            </a:extLst>
          </p:cNvPr>
          <p:cNvCxnSpPr>
            <a:stCxn id="21" idx="4"/>
          </p:cNvCxnSpPr>
          <p:nvPr/>
        </p:nvCxnSpPr>
        <p:spPr>
          <a:xfrm flipH="1">
            <a:off x="6785793" y="5225958"/>
            <a:ext cx="3710" cy="599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6070DB9-411D-48C3-9E41-30F5FE53777E}"/>
              </a:ext>
            </a:extLst>
          </p:cNvPr>
          <p:cNvSpPr txBox="1"/>
          <p:nvPr/>
        </p:nvSpPr>
        <p:spPr>
          <a:xfrm>
            <a:off x="7661734" y="3042363"/>
            <a:ext cx="636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728517-5661-4A4E-BC3B-59012CE62A02}"/>
              </a:ext>
            </a:extLst>
          </p:cNvPr>
          <p:cNvSpPr txBox="1"/>
          <p:nvPr/>
        </p:nvSpPr>
        <p:spPr>
          <a:xfrm>
            <a:off x="6051383" y="3678236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False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2C3D9C2-87C0-426F-A0F7-142017AB696B}"/>
              </a:ext>
            </a:extLst>
          </p:cNvPr>
          <p:cNvCxnSpPr>
            <a:endCxn id="4" idx="0"/>
          </p:cNvCxnSpPr>
          <p:nvPr/>
        </p:nvCxnSpPr>
        <p:spPr>
          <a:xfrm>
            <a:off x="6777629" y="342900"/>
            <a:ext cx="6217" cy="358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arallelogram 25">
            <a:extLst>
              <a:ext uri="{FF2B5EF4-FFF2-40B4-BE49-F238E27FC236}">
                <a16:creationId xmlns:a16="http://schemas.microsoft.com/office/drawing/2014/main" id="{021FC854-B257-4BC5-B0A1-BF9ABB7AFC4B}"/>
              </a:ext>
            </a:extLst>
          </p:cNvPr>
          <p:cNvSpPr/>
          <p:nvPr/>
        </p:nvSpPr>
        <p:spPr>
          <a:xfrm>
            <a:off x="6156364" y="4000273"/>
            <a:ext cx="1265118" cy="6200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Print </a:t>
            </a:r>
            <a:r>
              <a:rPr lang="en-US" sz="1600" dirty="0"/>
              <a:t>“False”</a:t>
            </a:r>
            <a:endParaRPr lang="en-US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252EFD5-89EF-45FD-86A4-4486615EF718}"/>
              </a:ext>
            </a:extLst>
          </p:cNvPr>
          <p:cNvCxnSpPr/>
          <p:nvPr/>
        </p:nvCxnSpPr>
        <p:spPr>
          <a:xfrm flipH="1">
            <a:off x="6792144" y="4581794"/>
            <a:ext cx="3710" cy="599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1AA32C27-8B20-4D21-87E4-912F0D13C0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9204" y="263525"/>
            <a:ext cx="4038600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5654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0B2FFE-342D-420A-8A9D-ADC21B20C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Chained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7A8C6-C9C7-48B7-B223-57731AE6A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89"/>
            <a:ext cx="3973943" cy="4199389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Decisions can be linked in a chain allowing for a choice of many alternatives</a:t>
            </a:r>
          </a:p>
          <a:p>
            <a:r>
              <a:rPr lang="en-US" sz="2000" dirty="0">
                <a:solidFill>
                  <a:schemeClr val="bg1"/>
                </a:solidFill>
              </a:rPr>
              <a:t>Uses the </a:t>
            </a:r>
            <a:r>
              <a:rPr lang="en-US" sz="2000" dirty="0">
                <a:solidFill>
                  <a:srgbClr val="90C226"/>
                </a:solidFill>
              </a:rPr>
              <a:t>if</a:t>
            </a:r>
            <a:r>
              <a:rPr lang="en-US" sz="2000" dirty="0">
                <a:solidFill>
                  <a:schemeClr val="bg1"/>
                </a:solidFill>
              </a:rPr>
              <a:t>,</a:t>
            </a:r>
            <a:r>
              <a:rPr lang="en-US" sz="2000" dirty="0">
                <a:solidFill>
                  <a:srgbClr val="90C226"/>
                </a:solidFill>
              </a:rPr>
              <a:t> </a:t>
            </a:r>
            <a:r>
              <a:rPr lang="en-US" sz="2000" dirty="0" err="1">
                <a:solidFill>
                  <a:srgbClr val="90C226"/>
                </a:solidFill>
              </a:rPr>
              <a:t>elif</a:t>
            </a:r>
            <a:r>
              <a:rPr lang="en-US" sz="2000" dirty="0">
                <a:solidFill>
                  <a:schemeClr val="bg1"/>
                </a:solidFill>
              </a:rPr>
              <a:t> and </a:t>
            </a:r>
            <a:r>
              <a:rPr lang="en-US" sz="2000" dirty="0">
                <a:solidFill>
                  <a:srgbClr val="90C226"/>
                </a:solidFill>
              </a:rPr>
              <a:t>else</a:t>
            </a:r>
            <a:r>
              <a:rPr lang="en-US" sz="2000" dirty="0">
                <a:solidFill>
                  <a:schemeClr val="bg1"/>
                </a:solidFill>
              </a:rPr>
              <a:t> keywords</a:t>
            </a:r>
          </a:p>
          <a:p>
            <a:r>
              <a:rPr lang="en-US" sz="2000" dirty="0">
                <a:solidFill>
                  <a:schemeClr val="bg1"/>
                </a:solidFill>
              </a:rPr>
              <a:t>Note:  the order matters.  The flow is directed down the first true conditional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27A8F4B1-7DF2-40AB-9DAA-B723692172EF}"/>
              </a:ext>
            </a:extLst>
          </p:cNvPr>
          <p:cNvSpPr/>
          <p:nvPr/>
        </p:nvSpPr>
        <p:spPr>
          <a:xfrm>
            <a:off x="8476235" y="569988"/>
            <a:ext cx="1663175" cy="8699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== Y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63714F1C-EC0E-4F2C-ACE5-DDCD958EBD83}"/>
              </a:ext>
            </a:extLst>
          </p:cNvPr>
          <p:cNvSpPr/>
          <p:nvPr/>
        </p:nvSpPr>
        <p:spPr>
          <a:xfrm>
            <a:off x="10400575" y="1674891"/>
            <a:ext cx="1265118" cy="6200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Print </a:t>
            </a:r>
            <a:r>
              <a:rPr lang="en-US" sz="1600" dirty="0"/>
              <a:t>“Equal”</a:t>
            </a:r>
            <a:endParaRPr lang="en-US" dirty="0"/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AC3E4EFC-1100-4AEC-9E2D-E451A466AD58}"/>
              </a:ext>
            </a:extLst>
          </p:cNvPr>
          <p:cNvCxnSpPr>
            <a:stCxn id="6" idx="3"/>
            <a:endCxn id="8" idx="1"/>
          </p:cNvCxnSpPr>
          <p:nvPr/>
        </p:nvCxnSpPr>
        <p:spPr>
          <a:xfrm>
            <a:off x="10139410" y="1004963"/>
            <a:ext cx="971228" cy="66992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5E5659C-FE1B-42E7-86E8-1DA6C1516486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9307823" y="106854"/>
            <a:ext cx="1" cy="463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32636596-2592-48CA-91F4-7FCBE3AFA273}"/>
              </a:ext>
            </a:extLst>
          </p:cNvPr>
          <p:cNvSpPr/>
          <p:nvPr/>
        </p:nvSpPr>
        <p:spPr>
          <a:xfrm>
            <a:off x="9419673" y="400452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ACD427C2-E565-4119-9C67-BD1F48386382}"/>
              </a:ext>
            </a:extLst>
          </p:cNvPr>
          <p:cNvCxnSpPr>
            <a:cxnSpLocks/>
            <a:stCxn id="8" idx="4"/>
            <a:endCxn id="21" idx="0"/>
          </p:cNvCxnSpPr>
          <p:nvPr/>
        </p:nvCxnSpPr>
        <p:spPr>
          <a:xfrm rot="5400000">
            <a:off x="9383035" y="2354422"/>
            <a:ext cx="1709598" cy="1590601"/>
          </a:xfrm>
          <a:prstGeom prst="bentConnector3">
            <a:avLst>
              <a:gd name="adj1" fmla="val 8462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C8EBEF0-2495-418B-956B-E11AC4263910}"/>
              </a:ext>
            </a:extLst>
          </p:cNvPr>
          <p:cNvCxnSpPr>
            <a:cxnSpLocks/>
          </p:cNvCxnSpPr>
          <p:nvPr/>
        </p:nvCxnSpPr>
        <p:spPr>
          <a:xfrm flipH="1">
            <a:off x="9442533" y="4059224"/>
            <a:ext cx="3710" cy="599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6070DB9-411D-48C3-9E41-30F5FE53777E}"/>
              </a:ext>
            </a:extLst>
          </p:cNvPr>
          <p:cNvSpPr txBox="1"/>
          <p:nvPr/>
        </p:nvSpPr>
        <p:spPr>
          <a:xfrm>
            <a:off x="10183763" y="704054"/>
            <a:ext cx="636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728517-5661-4A4E-BC3B-59012CE62A02}"/>
              </a:ext>
            </a:extLst>
          </p:cNvPr>
          <p:cNvSpPr txBox="1"/>
          <p:nvPr/>
        </p:nvSpPr>
        <p:spPr>
          <a:xfrm>
            <a:off x="7639901" y="691260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False</a:t>
            </a:r>
          </a:p>
        </p:txBody>
      </p:sp>
      <p:sp>
        <p:nvSpPr>
          <p:cNvPr id="32" name="Diamond 31">
            <a:extLst>
              <a:ext uri="{FF2B5EF4-FFF2-40B4-BE49-F238E27FC236}">
                <a16:creationId xmlns:a16="http://schemas.microsoft.com/office/drawing/2014/main" id="{06930C9D-CDB8-4705-97A0-791AC0A16F4E}"/>
              </a:ext>
            </a:extLst>
          </p:cNvPr>
          <p:cNvSpPr/>
          <p:nvPr/>
        </p:nvSpPr>
        <p:spPr>
          <a:xfrm>
            <a:off x="6732698" y="1424973"/>
            <a:ext cx="1663175" cy="8699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&lt; Y</a:t>
            </a: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07EE4BA8-39ED-4409-97DB-25B830D06C2D}"/>
              </a:ext>
            </a:extLst>
          </p:cNvPr>
          <p:cNvCxnSpPr>
            <a:cxnSpLocks/>
            <a:stCxn id="6" idx="1"/>
            <a:endCxn id="32" idx="0"/>
          </p:cNvCxnSpPr>
          <p:nvPr/>
        </p:nvCxnSpPr>
        <p:spPr>
          <a:xfrm rot="10800000" flipV="1">
            <a:off x="7564287" y="1004963"/>
            <a:ext cx="911949" cy="42001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arallelogram 33">
            <a:extLst>
              <a:ext uri="{FF2B5EF4-FFF2-40B4-BE49-F238E27FC236}">
                <a16:creationId xmlns:a16="http://schemas.microsoft.com/office/drawing/2014/main" id="{2C8ADFD9-684A-48AB-BC6B-CF524A451F99}"/>
              </a:ext>
            </a:extLst>
          </p:cNvPr>
          <p:cNvSpPr/>
          <p:nvPr/>
        </p:nvSpPr>
        <p:spPr>
          <a:xfrm>
            <a:off x="5791671" y="2689076"/>
            <a:ext cx="1265118" cy="6200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Print </a:t>
            </a:r>
            <a:r>
              <a:rPr lang="en-US" sz="1600" dirty="0"/>
              <a:t>“X”</a:t>
            </a:r>
            <a:endParaRPr lang="en-US" dirty="0"/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7E19A542-6F89-4E43-BAD1-7959C3F405EE}"/>
              </a:ext>
            </a:extLst>
          </p:cNvPr>
          <p:cNvSpPr/>
          <p:nvPr/>
        </p:nvSpPr>
        <p:spPr>
          <a:xfrm>
            <a:off x="8023259" y="2659304"/>
            <a:ext cx="1265118" cy="6200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Print </a:t>
            </a:r>
            <a:r>
              <a:rPr lang="en-US" sz="1600" dirty="0"/>
              <a:t>“Y”</a:t>
            </a:r>
            <a:endParaRPr lang="en-US" dirty="0"/>
          </a:p>
        </p:txBody>
      </p: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86F776B0-DAB7-4303-9CCA-A3C4BBE7380C}"/>
              </a:ext>
            </a:extLst>
          </p:cNvPr>
          <p:cNvCxnSpPr>
            <a:cxnSpLocks/>
            <a:endCxn id="35" idx="1"/>
          </p:cNvCxnSpPr>
          <p:nvPr/>
        </p:nvCxnSpPr>
        <p:spPr>
          <a:xfrm rot="16200000" flipH="1">
            <a:off x="8164096" y="2090078"/>
            <a:ext cx="799356" cy="339096"/>
          </a:xfrm>
          <a:prstGeom prst="bentConnector3">
            <a:avLst>
              <a:gd name="adj1" fmla="val -5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D6888D59-6DFC-4990-AFAA-D961B87BE29B}"/>
              </a:ext>
            </a:extLst>
          </p:cNvPr>
          <p:cNvCxnSpPr>
            <a:cxnSpLocks/>
            <a:stCxn id="32" idx="1"/>
            <a:endCxn id="34" idx="0"/>
          </p:cNvCxnSpPr>
          <p:nvPr/>
        </p:nvCxnSpPr>
        <p:spPr>
          <a:xfrm rot="10800000" flipV="1">
            <a:off x="6424230" y="1859948"/>
            <a:ext cx="308468" cy="82912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6C2EC24-688E-49F8-B57E-EE373EC7DE3D}"/>
              </a:ext>
            </a:extLst>
          </p:cNvPr>
          <p:cNvSpPr txBox="1"/>
          <p:nvPr/>
        </p:nvSpPr>
        <p:spPr>
          <a:xfrm>
            <a:off x="6420479" y="149022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9E37FBF-5CF3-4B4C-B8F2-715984F87017}"/>
              </a:ext>
            </a:extLst>
          </p:cNvPr>
          <p:cNvSpPr txBox="1"/>
          <p:nvPr/>
        </p:nvSpPr>
        <p:spPr>
          <a:xfrm>
            <a:off x="8376895" y="1490225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C7F0889C-13E1-4414-91FC-0F92EEDAE64F}"/>
              </a:ext>
            </a:extLst>
          </p:cNvPr>
          <p:cNvCxnSpPr>
            <a:cxnSpLocks/>
            <a:stCxn id="35" idx="4"/>
            <a:endCxn id="21" idx="0"/>
          </p:cNvCxnSpPr>
          <p:nvPr/>
        </p:nvCxnSpPr>
        <p:spPr>
          <a:xfrm rot="16200000" flipH="1">
            <a:off x="8686583" y="3248570"/>
            <a:ext cx="725185" cy="786715"/>
          </a:xfrm>
          <a:prstGeom prst="bentConnector3">
            <a:avLst>
              <a:gd name="adj1" fmla="val 6407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37BFD2E9-9C4C-48DE-93C3-A8E7552E0AEC}"/>
              </a:ext>
            </a:extLst>
          </p:cNvPr>
          <p:cNvCxnSpPr>
            <a:cxnSpLocks/>
            <a:stCxn id="34" idx="4"/>
            <a:endCxn id="21" idx="0"/>
          </p:cNvCxnSpPr>
          <p:nvPr/>
        </p:nvCxnSpPr>
        <p:spPr>
          <a:xfrm rot="16200000" flipH="1">
            <a:off x="7585675" y="2147662"/>
            <a:ext cx="695413" cy="3018303"/>
          </a:xfrm>
          <a:prstGeom prst="bentConnector3">
            <a:avLst>
              <a:gd name="adj1" fmla="val 6291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52">
            <a:extLst>
              <a:ext uri="{FF2B5EF4-FFF2-40B4-BE49-F238E27FC236}">
                <a16:creationId xmlns:a16="http://schemas.microsoft.com/office/drawing/2014/main" id="{DFAA53C3-C585-47CF-ADE0-D806A674CE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6970" y="3811290"/>
            <a:ext cx="3765277" cy="301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551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0B2FFE-342D-420A-8A9D-ADC21B20C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Chained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7A8C6-C9C7-48B7-B223-57731AE6A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89"/>
            <a:ext cx="3973943" cy="4199389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When testing code, ensure your test cases go down every branch in every conditional</a:t>
            </a:r>
          </a:p>
          <a:p>
            <a:r>
              <a:rPr lang="en-US" sz="2000" dirty="0">
                <a:solidFill>
                  <a:schemeClr val="bg1"/>
                </a:solidFill>
              </a:rPr>
              <a:t>If there is an </a:t>
            </a:r>
            <a:r>
              <a:rPr lang="en-US" sz="2000" dirty="0" err="1">
                <a:solidFill>
                  <a:srgbClr val="90C226"/>
                </a:solidFill>
              </a:rPr>
              <a:t>elif</a:t>
            </a:r>
            <a:r>
              <a:rPr lang="en-US" sz="2000" dirty="0">
                <a:solidFill>
                  <a:schemeClr val="bg1"/>
                </a:solidFill>
              </a:rPr>
              <a:t>, there should always be an </a:t>
            </a:r>
            <a:r>
              <a:rPr lang="en-US" sz="2000" dirty="0">
                <a:solidFill>
                  <a:srgbClr val="90C226"/>
                </a:solidFill>
              </a:rPr>
              <a:t>else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We want the decision tree to be complete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It is ok if the </a:t>
            </a:r>
            <a:r>
              <a:rPr lang="en-US" sz="1800" dirty="0">
                <a:solidFill>
                  <a:srgbClr val="90C226"/>
                </a:solidFill>
              </a:rPr>
              <a:t>else</a:t>
            </a:r>
            <a:r>
              <a:rPr lang="en-US" sz="1800" dirty="0">
                <a:solidFill>
                  <a:schemeClr val="bg1"/>
                </a:solidFill>
              </a:rPr>
              <a:t> case does nothing. To indicate that it does nothing, use the </a:t>
            </a:r>
            <a:r>
              <a:rPr lang="en-US" sz="1800" dirty="0">
                <a:solidFill>
                  <a:srgbClr val="90C226"/>
                </a:solidFill>
              </a:rPr>
              <a:t>pass</a:t>
            </a:r>
            <a:r>
              <a:rPr lang="en-US" sz="1800" dirty="0">
                <a:solidFill>
                  <a:schemeClr val="bg1"/>
                </a:solidFill>
              </a:rPr>
              <a:t> keyword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27A8F4B1-7DF2-40AB-9DAA-B723692172EF}"/>
              </a:ext>
            </a:extLst>
          </p:cNvPr>
          <p:cNvSpPr/>
          <p:nvPr/>
        </p:nvSpPr>
        <p:spPr>
          <a:xfrm>
            <a:off x="8476235" y="569988"/>
            <a:ext cx="1663175" cy="8699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&gt; Y</a:t>
            </a: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63714F1C-EC0E-4F2C-ACE5-DDCD958EBD83}"/>
              </a:ext>
            </a:extLst>
          </p:cNvPr>
          <p:cNvSpPr/>
          <p:nvPr/>
        </p:nvSpPr>
        <p:spPr>
          <a:xfrm>
            <a:off x="10400575" y="1674891"/>
            <a:ext cx="1265118" cy="6200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Print </a:t>
            </a:r>
            <a:r>
              <a:rPr lang="en-US" sz="1600" dirty="0"/>
              <a:t>“Equal”</a:t>
            </a:r>
            <a:endParaRPr lang="en-US" dirty="0"/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AC3E4EFC-1100-4AEC-9E2D-E451A466AD58}"/>
              </a:ext>
            </a:extLst>
          </p:cNvPr>
          <p:cNvCxnSpPr>
            <a:stCxn id="6" idx="3"/>
            <a:endCxn id="8" idx="1"/>
          </p:cNvCxnSpPr>
          <p:nvPr/>
        </p:nvCxnSpPr>
        <p:spPr>
          <a:xfrm>
            <a:off x="10139410" y="1004963"/>
            <a:ext cx="971228" cy="66992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5E5659C-FE1B-42E7-86E8-1DA6C1516486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9307823" y="106854"/>
            <a:ext cx="1" cy="463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32636596-2592-48CA-91F4-7FCBE3AFA273}"/>
              </a:ext>
            </a:extLst>
          </p:cNvPr>
          <p:cNvSpPr/>
          <p:nvPr/>
        </p:nvSpPr>
        <p:spPr>
          <a:xfrm>
            <a:off x="9419673" y="400452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ACD427C2-E565-4119-9C67-BD1F48386382}"/>
              </a:ext>
            </a:extLst>
          </p:cNvPr>
          <p:cNvCxnSpPr>
            <a:cxnSpLocks/>
            <a:stCxn id="8" idx="4"/>
            <a:endCxn id="21" idx="0"/>
          </p:cNvCxnSpPr>
          <p:nvPr/>
        </p:nvCxnSpPr>
        <p:spPr>
          <a:xfrm rot="5400000">
            <a:off x="9383035" y="2354422"/>
            <a:ext cx="1709598" cy="1590601"/>
          </a:xfrm>
          <a:prstGeom prst="bentConnector3">
            <a:avLst>
              <a:gd name="adj1" fmla="val 8462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C8EBEF0-2495-418B-956B-E11AC4263910}"/>
              </a:ext>
            </a:extLst>
          </p:cNvPr>
          <p:cNvCxnSpPr>
            <a:cxnSpLocks/>
          </p:cNvCxnSpPr>
          <p:nvPr/>
        </p:nvCxnSpPr>
        <p:spPr>
          <a:xfrm flipH="1">
            <a:off x="9442533" y="4059224"/>
            <a:ext cx="3710" cy="599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6070DB9-411D-48C3-9E41-30F5FE53777E}"/>
              </a:ext>
            </a:extLst>
          </p:cNvPr>
          <p:cNvSpPr txBox="1"/>
          <p:nvPr/>
        </p:nvSpPr>
        <p:spPr>
          <a:xfrm>
            <a:off x="10183763" y="704054"/>
            <a:ext cx="636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728517-5661-4A4E-BC3B-59012CE62A02}"/>
              </a:ext>
            </a:extLst>
          </p:cNvPr>
          <p:cNvSpPr txBox="1"/>
          <p:nvPr/>
        </p:nvSpPr>
        <p:spPr>
          <a:xfrm>
            <a:off x="7639901" y="691260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False</a:t>
            </a:r>
          </a:p>
        </p:txBody>
      </p:sp>
      <p:sp>
        <p:nvSpPr>
          <p:cNvPr id="32" name="Diamond 31">
            <a:extLst>
              <a:ext uri="{FF2B5EF4-FFF2-40B4-BE49-F238E27FC236}">
                <a16:creationId xmlns:a16="http://schemas.microsoft.com/office/drawing/2014/main" id="{06930C9D-CDB8-4705-97A0-791AC0A16F4E}"/>
              </a:ext>
            </a:extLst>
          </p:cNvPr>
          <p:cNvSpPr/>
          <p:nvPr/>
        </p:nvSpPr>
        <p:spPr>
          <a:xfrm>
            <a:off x="6732698" y="1424973"/>
            <a:ext cx="1663175" cy="8699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 &lt; Y</a:t>
            </a: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07EE4BA8-39ED-4409-97DB-25B830D06C2D}"/>
              </a:ext>
            </a:extLst>
          </p:cNvPr>
          <p:cNvCxnSpPr>
            <a:cxnSpLocks/>
            <a:stCxn id="6" idx="1"/>
            <a:endCxn id="32" idx="0"/>
          </p:cNvCxnSpPr>
          <p:nvPr/>
        </p:nvCxnSpPr>
        <p:spPr>
          <a:xfrm rot="10800000" flipV="1">
            <a:off x="7564287" y="1004963"/>
            <a:ext cx="911949" cy="42001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7E19A542-6F89-4E43-BAD1-7959C3F405EE}"/>
              </a:ext>
            </a:extLst>
          </p:cNvPr>
          <p:cNvSpPr/>
          <p:nvPr/>
        </p:nvSpPr>
        <p:spPr>
          <a:xfrm>
            <a:off x="8023259" y="2659304"/>
            <a:ext cx="1265118" cy="6200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Print </a:t>
            </a:r>
            <a:r>
              <a:rPr lang="en-US" sz="1600" dirty="0"/>
              <a:t>“Y”</a:t>
            </a:r>
            <a:endParaRPr lang="en-US" dirty="0"/>
          </a:p>
        </p:txBody>
      </p: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86F776B0-DAB7-4303-9CCA-A3C4BBE7380C}"/>
              </a:ext>
            </a:extLst>
          </p:cNvPr>
          <p:cNvCxnSpPr>
            <a:cxnSpLocks/>
            <a:endCxn id="35" idx="1"/>
          </p:cNvCxnSpPr>
          <p:nvPr/>
        </p:nvCxnSpPr>
        <p:spPr>
          <a:xfrm rot="16200000" flipH="1">
            <a:off x="8164096" y="2090078"/>
            <a:ext cx="799356" cy="339096"/>
          </a:xfrm>
          <a:prstGeom prst="bentConnector3">
            <a:avLst>
              <a:gd name="adj1" fmla="val -5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D6888D59-6DFC-4990-AFAA-D961B87BE29B}"/>
              </a:ext>
            </a:extLst>
          </p:cNvPr>
          <p:cNvCxnSpPr>
            <a:cxnSpLocks/>
            <a:stCxn id="32" idx="1"/>
          </p:cNvCxnSpPr>
          <p:nvPr/>
        </p:nvCxnSpPr>
        <p:spPr>
          <a:xfrm rot="10800000" flipV="1">
            <a:off x="6420480" y="1859948"/>
            <a:ext cx="312219" cy="14491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6C2EC24-688E-49F8-B57E-EE373EC7DE3D}"/>
              </a:ext>
            </a:extLst>
          </p:cNvPr>
          <p:cNvSpPr txBox="1"/>
          <p:nvPr/>
        </p:nvSpPr>
        <p:spPr>
          <a:xfrm>
            <a:off x="6420479" y="149022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9E37FBF-5CF3-4B4C-B8F2-715984F87017}"/>
              </a:ext>
            </a:extLst>
          </p:cNvPr>
          <p:cNvSpPr txBox="1"/>
          <p:nvPr/>
        </p:nvSpPr>
        <p:spPr>
          <a:xfrm>
            <a:off x="8376895" y="1490225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C7F0889C-13E1-4414-91FC-0F92EEDAE64F}"/>
              </a:ext>
            </a:extLst>
          </p:cNvPr>
          <p:cNvCxnSpPr>
            <a:cxnSpLocks/>
            <a:stCxn id="35" idx="4"/>
            <a:endCxn id="21" idx="0"/>
          </p:cNvCxnSpPr>
          <p:nvPr/>
        </p:nvCxnSpPr>
        <p:spPr>
          <a:xfrm rot="16200000" flipH="1">
            <a:off x="8686583" y="3248570"/>
            <a:ext cx="725185" cy="786715"/>
          </a:xfrm>
          <a:prstGeom prst="bentConnector3">
            <a:avLst>
              <a:gd name="adj1" fmla="val 6407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37BFD2E9-9C4C-48DE-93C3-A8E7552E0AEC}"/>
              </a:ext>
            </a:extLst>
          </p:cNvPr>
          <p:cNvCxnSpPr>
            <a:cxnSpLocks/>
            <a:endCxn id="21" idx="0"/>
          </p:cNvCxnSpPr>
          <p:nvPr/>
        </p:nvCxnSpPr>
        <p:spPr>
          <a:xfrm rot="16200000" flipH="1">
            <a:off x="7585675" y="2147662"/>
            <a:ext cx="695413" cy="3018303"/>
          </a:xfrm>
          <a:prstGeom prst="bentConnector3">
            <a:avLst>
              <a:gd name="adj1" fmla="val 6291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89CC3DB7-975A-444F-BA4F-C2D5ABB89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858" y="3867180"/>
            <a:ext cx="4229169" cy="271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5484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94ADC6-3A86-4AE7-9FDD-EC37FC0AFD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1543" y="1147662"/>
            <a:ext cx="7236671" cy="413769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578EF6-08AE-446E-BB72-4A125263E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3" y="459771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Nesting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E7C78-18E7-4F20-AB7D-6CE285C4B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183" y="1583871"/>
            <a:ext cx="3973943" cy="489388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All conditional operations can be nested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Nested is when there is a conditional within the program instructions gated by some other condition</a:t>
            </a:r>
          </a:p>
          <a:p>
            <a:pPr lvl="1"/>
            <a:r>
              <a:rPr lang="en-US" dirty="0">
                <a:solidFill>
                  <a:srgbClr val="A1CB46"/>
                </a:solidFill>
              </a:rPr>
              <a:t>Note the indentation</a:t>
            </a:r>
            <a:r>
              <a:rPr lang="en-US" dirty="0">
                <a:solidFill>
                  <a:schemeClr val="bg1"/>
                </a:solidFill>
              </a:rPr>
              <a:t>.  In python that indentation is required and is considered part of the grammar of the language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Note the “or equal” clauses in the print statements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Generally, if your logic is nested more than a few layers deep, see if there is a more obvious way to write the code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62C521-6207-42D1-B4E9-2F615FE35638}"/>
              </a:ext>
            </a:extLst>
          </p:cNvPr>
          <p:cNvSpPr txBox="1"/>
          <p:nvPr/>
        </p:nvSpPr>
        <p:spPr>
          <a:xfrm>
            <a:off x="5932848" y="6293088"/>
            <a:ext cx="5402441" cy="369332"/>
          </a:xfrm>
          <a:prstGeom prst="rect">
            <a:avLst/>
          </a:prstGeom>
          <a:noFill/>
          <a:ln>
            <a:solidFill>
              <a:srgbClr val="2C3C43"/>
            </a:solidFill>
          </a:ln>
        </p:spPr>
        <p:txBody>
          <a:bodyPr wrap="none" rtlCol="0">
            <a:spAutoFit/>
          </a:bodyPr>
          <a:lstStyle/>
          <a:p>
            <a:r>
              <a:rPr lang="en-US" i="1" dirty="0">
                <a:latin typeface="Consolas" panose="020B0609020204030204" pitchFamily="49" charset="0"/>
              </a:rPr>
              <a:t>#</a:t>
            </a:r>
            <a:r>
              <a:rPr lang="en-US" dirty="0">
                <a:latin typeface="Consolas" panose="020B0609020204030204" pitchFamily="49" charset="0"/>
              </a:rPr>
              <a:t> end=“” </a:t>
            </a:r>
            <a:r>
              <a:rPr lang="en-US" i="1" dirty="0"/>
              <a:t>suppresses the newline/carriage return</a:t>
            </a:r>
          </a:p>
        </p:txBody>
      </p:sp>
    </p:spTree>
    <p:extLst>
      <p:ext uri="{BB962C8B-B14F-4D97-AF65-F5344CB8AC3E}">
        <p14:creationId xmlns:p14="http://schemas.microsoft.com/office/powerpoint/2010/main" val="12933978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90A61547-2555-4DE2-A37F-A53E54917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2447E0-8F0D-479C-94E4-82BC8EB68C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F943397-DCDD-44CB-BBA9-9510B7698D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>
              <a:extLst>
                <a:ext uri="{FF2B5EF4-FFF2-40B4-BE49-F238E27FC236}">
                  <a16:creationId xmlns:a16="http://schemas.microsoft.com/office/drawing/2014/main" id="{E2630ADC-31DB-4C48-AC4A-DAAE5A7B8E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>
              <a:extLst>
                <a:ext uri="{FF2B5EF4-FFF2-40B4-BE49-F238E27FC236}">
                  <a16:creationId xmlns:a16="http://schemas.microsoft.com/office/drawing/2014/main" id="{2CA5C44E-F54E-47E0-8989-4D8686B33C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FF54E15E-830B-4375-A239-4C51954DEA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>
              <a:extLst>
                <a:ext uri="{FF2B5EF4-FFF2-40B4-BE49-F238E27FC236}">
                  <a16:creationId xmlns:a16="http://schemas.microsoft.com/office/drawing/2014/main" id="{CB37E322-FF7E-4872-BD6B-50A48CBEA5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>
              <a:extLst>
                <a:ext uri="{FF2B5EF4-FFF2-40B4-BE49-F238E27FC236}">
                  <a16:creationId xmlns:a16="http://schemas.microsoft.com/office/drawing/2014/main" id="{710D0C1E-D2F8-45B2-AE14-1AC8E976F7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>
              <a:extLst>
                <a:ext uri="{FF2B5EF4-FFF2-40B4-BE49-F238E27FC236}">
                  <a16:creationId xmlns:a16="http://schemas.microsoft.com/office/drawing/2014/main" id="{3216331B-17D0-4167-ABD2-B2198058C2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53A7A96-3806-4BB3-91DE-6EED48AC78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8C2B86C-EE71-466E-8991-503F9C9C1B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7D34799D-6608-481C-A8A9-41DA442163AC}"/>
              </a:ext>
            </a:extLst>
          </p:cNvPr>
          <p:cNvSpPr/>
          <p:nvPr/>
        </p:nvSpPr>
        <p:spPr>
          <a:xfrm>
            <a:off x="0" y="-20713"/>
            <a:ext cx="644979" cy="68787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FBD1BF-B34F-487C-95FF-B0AB30473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11" y="0"/>
            <a:ext cx="6800654" cy="3893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1863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90A61547-2555-4DE2-A37F-A53E54917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2447E0-8F0D-479C-94E4-82BC8EB68C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F943397-DCDD-44CB-BBA9-9510B7698D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>
              <a:extLst>
                <a:ext uri="{FF2B5EF4-FFF2-40B4-BE49-F238E27FC236}">
                  <a16:creationId xmlns:a16="http://schemas.microsoft.com/office/drawing/2014/main" id="{E2630ADC-31DB-4C48-AC4A-DAAE5A7B8E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>
              <a:extLst>
                <a:ext uri="{FF2B5EF4-FFF2-40B4-BE49-F238E27FC236}">
                  <a16:creationId xmlns:a16="http://schemas.microsoft.com/office/drawing/2014/main" id="{2CA5C44E-F54E-47E0-8989-4D8686B33C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FF54E15E-830B-4375-A239-4C51954DEA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>
              <a:extLst>
                <a:ext uri="{FF2B5EF4-FFF2-40B4-BE49-F238E27FC236}">
                  <a16:creationId xmlns:a16="http://schemas.microsoft.com/office/drawing/2014/main" id="{CB37E322-FF7E-4872-BD6B-50A48CBEA5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>
              <a:extLst>
                <a:ext uri="{FF2B5EF4-FFF2-40B4-BE49-F238E27FC236}">
                  <a16:creationId xmlns:a16="http://schemas.microsoft.com/office/drawing/2014/main" id="{710D0C1E-D2F8-45B2-AE14-1AC8E976F7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>
              <a:extLst>
                <a:ext uri="{FF2B5EF4-FFF2-40B4-BE49-F238E27FC236}">
                  <a16:creationId xmlns:a16="http://schemas.microsoft.com/office/drawing/2014/main" id="{3216331B-17D0-4167-ABD2-B2198058C2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53A7A96-3806-4BB3-91DE-6EED48AC78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8C2B86C-EE71-466E-8991-503F9C9C1B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7D34799D-6608-481C-A8A9-41DA442163AC}"/>
              </a:ext>
            </a:extLst>
          </p:cNvPr>
          <p:cNvSpPr/>
          <p:nvPr/>
        </p:nvSpPr>
        <p:spPr>
          <a:xfrm>
            <a:off x="0" y="-20713"/>
            <a:ext cx="644979" cy="68787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C8D5D3-4B0E-404B-81C9-749FF9A41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" y="3787241"/>
            <a:ext cx="7941272" cy="266032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3FBD1BF-B34F-487C-95FF-B0AB304730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11" y="0"/>
            <a:ext cx="6800654" cy="38933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578EF6-08AE-446E-BB72-4A125263E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4276" y="3048000"/>
            <a:ext cx="3179593" cy="73734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br>
              <a:rPr lang="en-US" sz="32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rgbClr val="508627"/>
                </a:solidFill>
              </a:rPr>
              <a:t>Code </a:t>
            </a:r>
            <a:br>
              <a:rPr lang="en-US" sz="4000" dirty="0">
                <a:solidFill>
                  <a:srgbClr val="508627"/>
                </a:solidFill>
              </a:rPr>
            </a:br>
            <a:r>
              <a:rPr lang="en-US" sz="4000" dirty="0">
                <a:solidFill>
                  <a:srgbClr val="508627"/>
                </a:solidFill>
              </a:rPr>
              <a:t>Refactoring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100" dirty="0">
                <a:solidFill>
                  <a:schemeClr val="tx1"/>
                </a:solidFill>
              </a:rPr>
              <a:t>The process of restructuring existing code without changing its external meaning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5C2888-F3D3-49A9-BE45-9FD5D3EE9967}"/>
              </a:ext>
            </a:extLst>
          </p:cNvPr>
          <p:cNvCxnSpPr/>
          <p:nvPr/>
        </p:nvCxnSpPr>
        <p:spPr>
          <a:xfrm>
            <a:off x="7033529" y="122464"/>
            <a:ext cx="0" cy="362086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604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90A61547-2555-4DE2-A37F-A53E54917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2447E0-8F0D-479C-94E4-82BC8EB68C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F943397-DCDD-44CB-BBA9-9510B7698D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>
              <a:extLst>
                <a:ext uri="{FF2B5EF4-FFF2-40B4-BE49-F238E27FC236}">
                  <a16:creationId xmlns:a16="http://schemas.microsoft.com/office/drawing/2014/main" id="{E2630ADC-31DB-4C48-AC4A-DAAE5A7B8E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>
              <a:extLst>
                <a:ext uri="{FF2B5EF4-FFF2-40B4-BE49-F238E27FC236}">
                  <a16:creationId xmlns:a16="http://schemas.microsoft.com/office/drawing/2014/main" id="{2CA5C44E-F54E-47E0-8989-4D8686B33C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FF54E15E-830B-4375-A239-4C51954DEA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>
              <a:extLst>
                <a:ext uri="{FF2B5EF4-FFF2-40B4-BE49-F238E27FC236}">
                  <a16:creationId xmlns:a16="http://schemas.microsoft.com/office/drawing/2014/main" id="{CB37E322-FF7E-4872-BD6B-50A48CBEA5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>
              <a:extLst>
                <a:ext uri="{FF2B5EF4-FFF2-40B4-BE49-F238E27FC236}">
                  <a16:creationId xmlns:a16="http://schemas.microsoft.com/office/drawing/2014/main" id="{710D0C1E-D2F8-45B2-AE14-1AC8E976F7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>
              <a:extLst>
                <a:ext uri="{FF2B5EF4-FFF2-40B4-BE49-F238E27FC236}">
                  <a16:creationId xmlns:a16="http://schemas.microsoft.com/office/drawing/2014/main" id="{3216331B-17D0-4167-ABD2-B2198058C2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53A7A96-3806-4BB3-91DE-6EED48AC78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8C2B86C-EE71-466E-8991-503F9C9C1B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7D34799D-6608-481C-A8A9-41DA442163AC}"/>
              </a:ext>
            </a:extLst>
          </p:cNvPr>
          <p:cNvSpPr/>
          <p:nvPr/>
        </p:nvSpPr>
        <p:spPr>
          <a:xfrm>
            <a:off x="0" y="-20713"/>
            <a:ext cx="644979" cy="68787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C8D5D3-4B0E-404B-81C9-749FF9A41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" y="3787241"/>
            <a:ext cx="7941272" cy="266032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3FBD1BF-B34F-487C-95FF-B0AB304730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11" y="0"/>
            <a:ext cx="6800654" cy="38933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578EF6-08AE-446E-BB72-4A125263E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4276" y="3048000"/>
            <a:ext cx="3179593" cy="73734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br>
              <a:rPr lang="en-US" sz="32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rgbClr val="508627"/>
                </a:solidFill>
              </a:rPr>
              <a:t>Code </a:t>
            </a:r>
            <a:br>
              <a:rPr lang="en-US" sz="4000" dirty="0">
                <a:solidFill>
                  <a:srgbClr val="508627"/>
                </a:solidFill>
              </a:rPr>
            </a:br>
            <a:r>
              <a:rPr lang="en-US" sz="4000" dirty="0">
                <a:solidFill>
                  <a:srgbClr val="508627"/>
                </a:solidFill>
              </a:rPr>
              <a:t>Refactoring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100" dirty="0">
                <a:solidFill>
                  <a:schemeClr val="tx1"/>
                </a:solidFill>
              </a:rPr>
              <a:t>The process of restructuring existing code without changing its external meaning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5C2888-F3D3-49A9-BE45-9FD5D3EE9967}"/>
              </a:ext>
            </a:extLst>
          </p:cNvPr>
          <p:cNvCxnSpPr/>
          <p:nvPr/>
        </p:nvCxnSpPr>
        <p:spPr>
          <a:xfrm>
            <a:off x="7033529" y="122464"/>
            <a:ext cx="0" cy="362086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EB4BB98-0637-4275-B69F-40BAC0AE96F2}"/>
              </a:ext>
            </a:extLst>
          </p:cNvPr>
          <p:cNvSpPr txBox="1"/>
          <p:nvPr/>
        </p:nvSpPr>
        <p:spPr>
          <a:xfrm>
            <a:off x="2273462" y="6390415"/>
            <a:ext cx="2658100" cy="369332"/>
          </a:xfrm>
          <a:prstGeom prst="rect">
            <a:avLst/>
          </a:prstGeom>
          <a:noFill/>
          <a:ln w="19050">
            <a:solidFill>
              <a:srgbClr val="508627"/>
            </a:solidFill>
          </a:ln>
        </p:spPr>
        <p:txBody>
          <a:bodyPr wrap="none" rtlCol="0">
            <a:spAutoFit/>
          </a:bodyPr>
          <a:lstStyle/>
          <a:p>
            <a:r>
              <a:rPr lang="en-US" i="1" dirty="0"/>
              <a:t>Which version is better?</a:t>
            </a:r>
          </a:p>
        </p:txBody>
      </p:sp>
    </p:spTree>
    <p:extLst>
      <p:ext uri="{BB962C8B-B14F-4D97-AF65-F5344CB8AC3E}">
        <p14:creationId xmlns:p14="http://schemas.microsoft.com/office/powerpoint/2010/main" val="19145364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8AE169-37B0-4F73-94C9-3AAB96F4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sz="3300">
                <a:solidFill>
                  <a:schemeClr val="bg1"/>
                </a:solidFill>
              </a:rPr>
              <a:t>Recursion – Inception comes to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FC95-AC45-40A6-BCD1-43CB13577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1"/>
                </a:solidFill>
              </a:rPr>
              <a:t>Recall:</a:t>
            </a:r>
            <a:r>
              <a:rPr lang="en-US" dirty="0">
                <a:solidFill>
                  <a:schemeClr val="bg1"/>
                </a:solidFill>
              </a:rPr>
              <a:t>  functions are modular segments of code which can be called from elsewhere in the program through a well-defined interface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</a:rPr>
              <a:t>In this definition, are there limits to where a function can be called?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022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8AE169-37B0-4F73-94C9-3AAB96F4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sz="3300" dirty="0">
                <a:solidFill>
                  <a:schemeClr val="bg1"/>
                </a:solidFill>
              </a:rPr>
              <a:t>Recursion – Inception comes to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FC95-AC45-40A6-BCD1-43CB13577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1"/>
                </a:solidFill>
              </a:rPr>
              <a:t>Recall:</a:t>
            </a:r>
            <a:r>
              <a:rPr lang="en-US" dirty="0">
                <a:solidFill>
                  <a:schemeClr val="bg1"/>
                </a:solidFill>
              </a:rPr>
              <a:t>  functions are modular segments of code which can be called from elsewhere in the program through a well-defined interface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</a:rPr>
              <a:t>In this definition, are there limits to where a function can be called?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>
                <a:solidFill>
                  <a:schemeClr val="bg1"/>
                </a:solidFill>
              </a:rPr>
              <a:t>No !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</a:rPr>
              <a:t>It is totally possible for a function to call itself, this is called recursion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60F5E2-3711-4554-9199-2C68CC3AC4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4138" y="824997"/>
            <a:ext cx="6320221" cy="480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1162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8AE169-37B0-4F73-94C9-3AAB96F4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32" y="284239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sz="3300" dirty="0">
                <a:solidFill>
                  <a:schemeClr val="bg1"/>
                </a:solidFill>
              </a:rPr>
              <a:t>Stack Diagram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60F5E2-3711-4554-9199-2C68CC3AC4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4138" y="824997"/>
            <a:ext cx="6320221" cy="4803009"/>
          </a:xfrm>
          <a:prstGeom prst="rect">
            <a:avLst/>
          </a:prstGeom>
        </p:spPr>
      </p:pic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21C14638-E843-4745-94E8-14FEDC380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932" y="1431356"/>
            <a:ext cx="3973943" cy="344011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1"/>
                </a:solidFill>
              </a:rPr>
              <a:t>Recall:</a:t>
            </a:r>
            <a:r>
              <a:rPr lang="en-US" dirty="0">
                <a:solidFill>
                  <a:schemeClr val="bg1"/>
                </a:solidFill>
              </a:rPr>
              <a:t>  Stack diagrams are diagrams showing the function calls, variables used, and the values passed between them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</a:rPr>
              <a:t>What does this stack diagram look like?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</a:rPr>
              <a:t>How many function calls are here?</a:t>
            </a:r>
          </a:p>
        </p:txBody>
      </p:sp>
    </p:spTree>
    <p:extLst>
      <p:ext uri="{BB962C8B-B14F-4D97-AF65-F5344CB8AC3E}">
        <p14:creationId xmlns:p14="http://schemas.microsoft.com/office/powerpoint/2010/main" val="1817846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65F3-FBBF-4E5C-A877-415CC09BA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F82B-9084-4430-8B47-236EA713A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1517"/>
            <a:ext cx="8596668" cy="4429845"/>
          </a:xfrm>
        </p:spPr>
        <p:txBody>
          <a:bodyPr/>
          <a:lstStyle/>
          <a:p>
            <a:r>
              <a:rPr lang="en-US" dirty="0"/>
              <a:t>Introduce integer division</a:t>
            </a:r>
          </a:p>
          <a:p>
            <a:r>
              <a:rPr lang="en-US" dirty="0"/>
              <a:t>Introduce Boolean Arithmetic</a:t>
            </a:r>
          </a:p>
          <a:p>
            <a:r>
              <a:rPr lang="en-US" dirty="0"/>
              <a:t>Discuss conditionals (flow control)</a:t>
            </a:r>
          </a:p>
          <a:p>
            <a:r>
              <a:rPr lang="en-US" dirty="0"/>
              <a:t>Explore recursive algorithms</a:t>
            </a:r>
          </a:p>
          <a:p>
            <a:r>
              <a:rPr lang="en-US" dirty="0"/>
              <a:t>Begin accepting input from the keyboard</a:t>
            </a:r>
          </a:p>
        </p:txBody>
      </p:sp>
    </p:spTree>
    <p:extLst>
      <p:ext uri="{BB962C8B-B14F-4D97-AF65-F5344CB8AC3E}">
        <p14:creationId xmlns:p14="http://schemas.microsoft.com/office/powerpoint/2010/main" val="4882411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8AE169-37B0-4F73-94C9-3AAB96F4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32" y="284239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sz="3300" dirty="0">
                <a:solidFill>
                  <a:schemeClr val="bg1"/>
                </a:solidFill>
              </a:rPr>
              <a:t>Stack Diagram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60F5E2-3711-4554-9199-2C68CC3AC4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4138" y="824997"/>
            <a:ext cx="6320221" cy="480300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07391E0-BA9E-4F57-876E-3951E8044DBE}"/>
              </a:ext>
            </a:extLst>
          </p:cNvPr>
          <p:cNvSpPr/>
          <p:nvPr/>
        </p:nvSpPr>
        <p:spPr>
          <a:xfrm>
            <a:off x="2262214" y="1543050"/>
            <a:ext cx="1808389" cy="575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 -&gt; 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B57421-92E5-44AF-9EAA-4DB5901C8ACF}"/>
              </a:ext>
            </a:extLst>
          </p:cNvPr>
          <p:cNvSpPr/>
          <p:nvPr/>
        </p:nvSpPr>
        <p:spPr>
          <a:xfrm>
            <a:off x="2262213" y="2438400"/>
            <a:ext cx="1808389" cy="575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 -&gt; 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B68DCAA-7E54-4E09-9587-681C6D2EF53C}"/>
              </a:ext>
            </a:extLst>
          </p:cNvPr>
          <p:cNvSpPr/>
          <p:nvPr/>
        </p:nvSpPr>
        <p:spPr>
          <a:xfrm>
            <a:off x="2252527" y="3294063"/>
            <a:ext cx="1808389" cy="575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 -&gt; 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E37573-FF91-4112-AE42-9DA903AF565B}"/>
              </a:ext>
            </a:extLst>
          </p:cNvPr>
          <p:cNvSpPr/>
          <p:nvPr/>
        </p:nvSpPr>
        <p:spPr>
          <a:xfrm>
            <a:off x="2262212" y="4149726"/>
            <a:ext cx="1808389" cy="575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 -&gt;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F15B90B-2901-435C-BF57-1F81C6AA2AF8}"/>
              </a:ext>
            </a:extLst>
          </p:cNvPr>
          <p:cNvSpPr/>
          <p:nvPr/>
        </p:nvSpPr>
        <p:spPr>
          <a:xfrm>
            <a:off x="2262212" y="5005389"/>
            <a:ext cx="1808389" cy="575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 -&gt; 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CA2CE7-D367-4A2C-A209-01DF7A012AD6}"/>
              </a:ext>
            </a:extLst>
          </p:cNvPr>
          <p:cNvSpPr txBox="1"/>
          <p:nvPr/>
        </p:nvSpPr>
        <p:spPr>
          <a:xfrm>
            <a:off x="878737" y="1642436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__main__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9C1178-0191-4C50-AE84-C4647F0016B1}"/>
              </a:ext>
            </a:extLst>
          </p:cNvPr>
          <p:cNvSpPr txBox="1"/>
          <p:nvPr/>
        </p:nvSpPr>
        <p:spPr>
          <a:xfrm>
            <a:off x="1124831" y="253545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duck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6E14FAD-063B-4F2B-A4A8-D40E5E11FB89}"/>
              </a:ext>
            </a:extLst>
          </p:cNvPr>
          <p:cNvSpPr txBox="1"/>
          <p:nvPr/>
        </p:nvSpPr>
        <p:spPr>
          <a:xfrm>
            <a:off x="1140224" y="3395871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duck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AFE17F-3CEE-4674-970D-0CDBEA52B6C0}"/>
              </a:ext>
            </a:extLst>
          </p:cNvPr>
          <p:cNvSpPr txBox="1"/>
          <p:nvPr/>
        </p:nvSpPr>
        <p:spPr>
          <a:xfrm>
            <a:off x="1140224" y="425021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duck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0DC45B-386C-4B17-A0AD-160759E7352D}"/>
              </a:ext>
            </a:extLst>
          </p:cNvPr>
          <p:cNvSpPr txBox="1"/>
          <p:nvPr/>
        </p:nvSpPr>
        <p:spPr>
          <a:xfrm>
            <a:off x="1140224" y="5104561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duck</a:t>
            </a:r>
          </a:p>
        </p:txBody>
      </p:sp>
    </p:spTree>
    <p:extLst>
      <p:ext uri="{BB962C8B-B14F-4D97-AF65-F5344CB8AC3E}">
        <p14:creationId xmlns:p14="http://schemas.microsoft.com/office/powerpoint/2010/main" val="35865608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8AE169-37B0-4F73-94C9-3AAB96F4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32" y="284239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sz="3300" dirty="0">
                <a:solidFill>
                  <a:schemeClr val="bg1"/>
                </a:solidFill>
              </a:rPr>
              <a:t>Infinite Recursion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60F5E2-3711-4554-9199-2C68CC3AC4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4138" y="824997"/>
            <a:ext cx="6320221" cy="4803009"/>
          </a:xfrm>
          <a:prstGeom prst="rect">
            <a:avLst/>
          </a:prstGeom>
        </p:spPr>
      </p:pic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21C14638-E843-4745-94E8-14FEDC380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558" y="1415028"/>
            <a:ext cx="3973943" cy="344011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The </a:t>
            </a:r>
            <a:r>
              <a:rPr lang="en-US" sz="2000" dirty="0">
                <a:solidFill>
                  <a:srgbClr val="A1CB46"/>
                </a:solidFill>
              </a:rPr>
              <a:t>base case </a:t>
            </a:r>
            <a:r>
              <a:rPr lang="en-US" sz="2000" dirty="0">
                <a:solidFill>
                  <a:schemeClr val="bg1"/>
                </a:solidFill>
              </a:rPr>
              <a:t>of a recursive function is the case which stops the recursion (it shows up as the base of the Stack Diagram)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All recursive functions must have a base case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bg1"/>
                </a:solidFill>
              </a:rPr>
              <a:t>What is the base condition which leads to the base case in duck()?</a:t>
            </a:r>
          </a:p>
        </p:txBody>
      </p:sp>
    </p:spTree>
    <p:extLst>
      <p:ext uri="{BB962C8B-B14F-4D97-AF65-F5344CB8AC3E}">
        <p14:creationId xmlns:p14="http://schemas.microsoft.com/office/powerpoint/2010/main" val="10192188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8AE169-37B0-4F73-94C9-3AAB96F4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32" y="284239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sz="3300" dirty="0">
                <a:solidFill>
                  <a:schemeClr val="bg1"/>
                </a:solidFill>
              </a:rPr>
              <a:t>Infinite Recursion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60F5E2-3711-4554-9199-2C68CC3AC4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4138" y="824997"/>
            <a:ext cx="6320221" cy="4803009"/>
          </a:xfrm>
          <a:prstGeom prst="rect">
            <a:avLst/>
          </a:prstGeom>
        </p:spPr>
      </p:pic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21C14638-E843-4745-94E8-14FEDC380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558" y="1415028"/>
            <a:ext cx="3973943" cy="344011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The </a:t>
            </a:r>
            <a:r>
              <a:rPr lang="en-US" sz="2000" dirty="0">
                <a:solidFill>
                  <a:srgbClr val="A1CB46"/>
                </a:solidFill>
              </a:rPr>
              <a:t>base case </a:t>
            </a:r>
            <a:r>
              <a:rPr lang="en-US" sz="2000" dirty="0">
                <a:solidFill>
                  <a:schemeClr val="bg1"/>
                </a:solidFill>
              </a:rPr>
              <a:t>of a recursive function is the case which stops the recursion (it shows up as the base of the Stack Diagram)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All recursive functions must have a base case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bg1"/>
                </a:solidFill>
              </a:rPr>
              <a:t>What is the base condition which leads to the base case in duck()?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A1CB46"/>
                </a:solidFill>
              </a:rPr>
              <a:t>The base condition is n == 0</a:t>
            </a:r>
          </a:p>
        </p:txBody>
      </p:sp>
    </p:spTree>
    <p:extLst>
      <p:ext uri="{BB962C8B-B14F-4D97-AF65-F5344CB8AC3E}">
        <p14:creationId xmlns:p14="http://schemas.microsoft.com/office/powerpoint/2010/main" val="33671314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8AE169-37B0-4F73-94C9-3AAB96F4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32" y="284239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sz="3300" dirty="0">
                <a:solidFill>
                  <a:schemeClr val="bg1"/>
                </a:solidFill>
              </a:rPr>
              <a:t>Infinite Recursion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21C14638-E843-4745-94E8-14FEDC380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558" y="1415028"/>
            <a:ext cx="3973943" cy="344011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What happens if the base condition never triggers?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What will happen in this case, where we call duck with -1 as the parameter?</a:t>
            </a:r>
            <a:endParaRPr lang="en-US" sz="2000" dirty="0">
              <a:solidFill>
                <a:srgbClr val="A1CB46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6DE58E-056E-4141-B7D5-0C23CC90F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6944" y="762943"/>
            <a:ext cx="6492453" cy="302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8786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8AE169-37B0-4F73-94C9-3AAB96F4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32" y="284239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sz="3300" dirty="0">
                <a:solidFill>
                  <a:schemeClr val="bg1"/>
                </a:solidFill>
              </a:rPr>
              <a:t>Infinite Recursion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21C14638-E843-4745-94E8-14FEDC380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558" y="1415026"/>
            <a:ext cx="4141042" cy="48755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FF0000"/>
                </a:solidFill>
              </a:rPr>
              <a:t>BOOM!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After about 1,000 ducks, and 1,000 functions still waiting to end, the stack overflows and the program stops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This is called </a:t>
            </a:r>
            <a:r>
              <a:rPr lang="en-US" sz="2000" dirty="0">
                <a:solidFill>
                  <a:srgbClr val="A1CB46"/>
                </a:solidFill>
              </a:rPr>
              <a:t>infinite recursion</a:t>
            </a:r>
            <a:r>
              <a:rPr lang="en-US" sz="2000" dirty="0">
                <a:solidFill>
                  <a:schemeClr val="bg1"/>
                </a:solidFill>
              </a:rPr>
              <a:t>, and it is a bug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If this happens, ensure: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bg1"/>
                </a:solidFill>
              </a:rPr>
              <a:t>There is a base case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bg1"/>
                </a:solidFill>
              </a:rPr>
              <a:t>The base case is guaranteed to execute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bg1"/>
                </a:solidFill>
              </a:rPr>
              <a:t>The base case does not recurse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bg1"/>
                </a:solidFill>
              </a:rPr>
              <a:t>Which bug did I introduce?</a:t>
            </a:r>
            <a:endParaRPr lang="en-US" sz="2000" dirty="0">
              <a:solidFill>
                <a:srgbClr val="A1CB46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8EAB8E-07BE-49C6-9D2A-0E9E162BA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4706" y="848822"/>
            <a:ext cx="6361462" cy="437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0740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E7A722-53FD-4F44-8DAD-AE9292BD0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340176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90512-2E2C-4BA6-A197-1B758C563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454" y="1376127"/>
            <a:ext cx="4203044" cy="438187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We can use the </a:t>
            </a:r>
            <a:r>
              <a:rPr lang="en-US" sz="2000" dirty="0">
                <a:solidFill>
                  <a:srgbClr val="A1CB46"/>
                </a:solidFill>
              </a:rPr>
              <a:t>input</a:t>
            </a:r>
            <a:r>
              <a:rPr lang="en-US" sz="2000" dirty="0">
                <a:solidFill>
                  <a:schemeClr val="bg1"/>
                </a:solidFill>
              </a:rPr>
              <a:t> function to accept text from the user</a:t>
            </a:r>
          </a:p>
          <a:p>
            <a:r>
              <a:rPr lang="en-US" sz="2000" dirty="0">
                <a:solidFill>
                  <a:schemeClr val="bg1"/>
                </a:solidFill>
              </a:rPr>
              <a:t>Input returns a string</a:t>
            </a:r>
          </a:p>
          <a:p>
            <a:pPr lvl="1"/>
            <a:r>
              <a:rPr lang="en-US" sz="1900" dirty="0">
                <a:solidFill>
                  <a:schemeClr val="bg1"/>
                </a:solidFill>
              </a:rPr>
              <a:t>If we want a number, we need to convert that string to a number using a conversion function</a:t>
            </a:r>
          </a:p>
          <a:p>
            <a:pPr lvl="2"/>
            <a:r>
              <a:rPr lang="en-US" sz="1800" dirty="0">
                <a:solidFill>
                  <a:schemeClr val="bg1"/>
                </a:solidFill>
              </a:rPr>
              <a:t>int, float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C0BAA6-4C15-4BD3-BAE6-34A6AF2BB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0552" y="1253905"/>
            <a:ext cx="6499927" cy="258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7272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A8BA1-4C86-4108-8ADF-033420E03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95D9A-0AEC-40AA-9B9E-EB5FBF064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7745"/>
            <a:ext cx="8780702" cy="4683617"/>
          </a:xfrm>
        </p:spPr>
        <p:txBody>
          <a:bodyPr/>
          <a:lstStyle/>
          <a:p>
            <a:r>
              <a:rPr lang="en-US" dirty="0"/>
              <a:t>Downey, A. (2016) </a:t>
            </a:r>
            <a:r>
              <a:rPr lang="en-US" i="1" dirty="0"/>
              <a:t>Think Python, Second Edition</a:t>
            </a:r>
            <a:r>
              <a:rPr lang="en-US" dirty="0"/>
              <a:t> Sebastopol, CA:  O’Reilly Media</a:t>
            </a:r>
          </a:p>
          <a:p>
            <a:r>
              <a:rPr lang="en-US" dirty="0"/>
              <a:t>(n.d.). 3.7.0 Documentation. </a:t>
            </a:r>
            <a:r>
              <a:rPr lang="en-US" i="1" dirty="0"/>
              <a:t>6. Expressions — Python 3.7.0 documentation. </a:t>
            </a:r>
            <a:r>
              <a:rPr lang="en-US" dirty="0"/>
              <a:t>Retrieved September 11, 2018, from http://docs.python.org/3.7/reference/expressions.html</a:t>
            </a:r>
          </a:p>
        </p:txBody>
      </p:sp>
    </p:spTree>
    <p:extLst>
      <p:ext uri="{BB962C8B-B14F-4D97-AF65-F5344CB8AC3E}">
        <p14:creationId xmlns:p14="http://schemas.microsoft.com/office/powerpoint/2010/main" val="276075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BE0BE-97C6-4ADB-B3E8-BC60604FA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Division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86B6CE-842F-48F2-8481-DF55CFF757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466661"/>
                <a:ext cx="8596668" cy="50280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/>
                  <a:t>Recall:</a:t>
                </a:r>
                <a:r>
                  <a:rPr lang="en-US" dirty="0"/>
                  <a:t> on a PC, floating point math is susceptible to rounding errors</a:t>
                </a:r>
              </a:p>
              <a:p>
                <a:pPr lvl="1"/>
                <a:r>
                  <a:rPr lang="en-US" dirty="0"/>
                  <a:t>How does one store 1/3?</a:t>
                </a:r>
              </a:p>
              <a:p>
                <a:r>
                  <a:rPr lang="en-US" dirty="0"/>
                  <a:t>There are two division operators which work in the integer domain</a:t>
                </a:r>
              </a:p>
              <a:p>
                <a:pPr marL="0" indent="0" algn="ctr">
                  <a:buNone/>
                </a:pPr>
                <a:r>
                  <a:rPr lang="en-US" dirty="0"/>
                  <a:t>Integer (fractional) representation: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How do we get to these numbers?</a:t>
                </a:r>
              </a:p>
              <a:p>
                <a:pPr lvl="1"/>
                <a:r>
                  <a:rPr lang="en-US" dirty="0"/>
                  <a:t>Floor Division (//)</a:t>
                </a:r>
              </a:p>
              <a:p>
                <a:pPr lvl="2"/>
                <a:r>
                  <a:rPr lang="en-US" dirty="0"/>
                  <a:t>Returns the integer portion of a division</a:t>
                </a:r>
              </a:p>
              <a:p>
                <a:pPr lvl="2"/>
                <a:r>
                  <a:rPr lang="en-US" dirty="0"/>
                  <a:t>17 // 5 = 3</a:t>
                </a:r>
              </a:p>
              <a:p>
                <a:pPr lvl="1"/>
                <a:r>
                  <a:rPr lang="en-US" dirty="0"/>
                  <a:t>Modulo Division</a:t>
                </a:r>
              </a:p>
              <a:p>
                <a:pPr lvl="2"/>
                <a:r>
                  <a:rPr lang="en-US" dirty="0"/>
                  <a:t>Returns the remainder</a:t>
                </a:r>
              </a:p>
              <a:p>
                <a:pPr lvl="2"/>
                <a:r>
                  <a:rPr lang="en-US" dirty="0"/>
                  <a:t>17 % 5 = 2</a:t>
                </a:r>
              </a:p>
              <a:p>
                <a:pPr lvl="1"/>
                <a:r>
                  <a:rPr lang="en-US" dirty="0"/>
                  <a:t>With the two operations, we can obtain a fractional view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86B6CE-842F-48F2-8481-DF55CFF757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466661"/>
                <a:ext cx="8596668" cy="5028028"/>
              </a:xfrm>
              <a:blipFill>
                <a:blip r:embed="rId2"/>
                <a:stretch>
                  <a:fillRect l="-142" t="-8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7252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BE0BE-97C6-4ADB-B3E8-BC60604FA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Division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86B6CE-842F-48F2-8481-DF55CFF757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466661"/>
                <a:ext cx="8596668" cy="50280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/>
                  <a:t>Recall:</a:t>
                </a:r>
                <a:r>
                  <a:rPr lang="en-US" dirty="0"/>
                  <a:t> on a PC, floating point math is susceptible to rounding errors</a:t>
                </a:r>
              </a:p>
              <a:p>
                <a:pPr lvl="1"/>
                <a:r>
                  <a:rPr lang="en-US" dirty="0"/>
                  <a:t>How does one model store 1/3?</a:t>
                </a:r>
              </a:p>
              <a:p>
                <a:r>
                  <a:rPr lang="en-US" dirty="0"/>
                  <a:t>There are two division operators which work in the integer domain</a:t>
                </a:r>
              </a:p>
              <a:p>
                <a:pPr marL="0" indent="0" algn="ctr">
                  <a:buNone/>
                </a:pPr>
                <a:r>
                  <a:rPr lang="en-US" dirty="0"/>
                  <a:t>Integer (fractional) representation: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How do we get to these numbers?</a:t>
                </a:r>
              </a:p>
              <a:p>
                <a:pPr lvl="1"/>
                <a:r>
                  <a:rPr lang="en-US" dirty="0"/>
                  <a:t>Floor Division (//)</a:t>
                </a:r>
              </a:p>
              <a:p>
                <a:pPr lvl="2"/>
                <a:r>
                  <a:rPr lang="en-US" dirty="0"/>
                  <a:t>Returns the integer portion of a division</a:t>
                </a:r>
              </a:p>
              <a:p>
                <a:pPr lvl="2"/>
                <a:r>
                  <a:rPr lang="en-US" dirty="0"/>
                  <a:t>17 // 5 = 3</a:t>
                </a:r>
              </a:p>
              <a:p>
                <a:pPr lvl="1"/>
                <a:r>
                  <a:rPr lang="en-US" dirty="0"/>
                  <a:t>Modulo Division</a:t>
                </a:r>
              </a:p>
              <a:p>
                <a:pPr lvl="2"/>
                <a:r>
                  <a:rPr lang="en-US" dirty="0"/>
                  <a:t>Returns the remainder</a:t>
                </a:r>
              </a:p>
              <a:p>
                <a:pPr lvl="2"/>
                <a:r>
                  <a:rPr lang="en-US" dirty="0"/>
                  <a:t>17 % 5 = 2</a:t>
                </a:r>
              </a:p>
              <a:p>
                <a:pPr lvl="1"/>
                <a:r>
                  <a:rPr lang="en-US" dirty="0"/>
                  <a:t>With the two operations, we can obtain a fractional view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86B6CE-842F-48F2-8481-DF55CFF757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466661"/>
                <a:ext cx="8596668" cy="5028028"/>
              </a:xfrm>
              <a:blipFill>
                <a:blip r:embed="rId2"/>
                <a:stretch>
                  <a:fillRect l="-142" t="-8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C1C08F0F-91C0-440D-A8C9-E13B91E34950}"/>
              </a:ext>
            </a:extLst>
          </p:cNvPr>
          <p:cNvSpPr/>
          <p:nvPr/>
        </p:nvSpPr>
        <p:spPr>
          <a:xfrm>
            <a:off x="2604407" y="4400550"/>
            <a:ext cx="269422" cy="306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458AE72-6B0C-49F0-9806-C0E0594D20F4}"/>
              </a:ext>
            </a:extLst>
          </p:cNvPr>
          <p:cNvSpPr/>
          <p:nvPr/>
        </p:nvSpPr>
        <p:spPr>
          <a:xfrm>
            <a:off x="2532289" y="5447619"/>
            <a:ext cx="269422" cy="306161"/>
          </a:xfrm>
          <a:prstGeom prst="ellipse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8195B71-3718-4CF6-A226-2ED73841AE5C}"/>
              </a:ext>
            </a:extLst>
          </p:cNvPr>
          <p:cNvSpPr/>
          <p:nvPr/>
        </p:nvSpPr>
        <p:spPr>
          <a:xfrm>
            <a:off x="6897460" y="2787461"/>
            <a:ext cx="269422" cy="306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752B49D-F545-4AD3-98EB-3699AA8E31E0}"/>
              </a:ext>
            </a:extLst>
          </p:cNvPr>
          <p:cNvSpPr/>
          <p:nvPr/>
        </p:nvSpPr>
        <p:spPr>
          <a:xfrm>
            <a:off x="7245802" y="2662029"/>
            <a:ext cx="220435" cy="250864"/>
          </a:xfrm>
          <a:prstGeom prst="ellipse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2BDA614-CEBB-45EA-882D-29F8E2787856}"/>
              </a:ext>
            </a:extLst>
          </p:cNvPr>
          <p:cNvCxnSpPr>
            <a:stCxn id="4" idx="6"/>
            <a:endCxn id="8" idx="2"/>
          </p:cNvCxnSpPr>
          <p:nvPr/>
        </p:nvCxnSpPr>
        <p:spPr>
          <a:xfrm flipV="1">
            <a:off x="2873829" y="2940542"/>
            <a:ext cx="4023631" cy="1613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D50EB7B-3C02-4A2B-A6BC-2DEF60019B12}"/>
              </a:ext>
            </a:extLst>
          </p:cNvPr>
          <p:cNvCxnSpPr>
            <a:cxnSpLocks/>
          </p:cNvCxnSpPr>
          <p:nvPr/>
        </p:nvCxnSpPr>
        <p:spPr>
          <a:xfrm flipV="1">
            <a:off x="2873829" y="2912893"/>
            <a:ext cx="4478110" cy="2700053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2770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84AE0-31ED-40FA-90A0-A2F219079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Integer Division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65265-9A95-4C74-9AA8-3C20640C9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7955"/>
            <a:ext cx="8596668" cy="4453408"/>
          </a:xfrm>
        </p:spPr>
        <p:txBody>
          <a:bodyPr/>
          <a:lstStyle/>
          <a:p>
            <a:r>
              <a:rPr lang="en-US" dirty="0"/>
              <a:t>How could we obtain just the 1’s place of a number?  (ex. Given 153, we want the 3)</a:t>
            </a:r>
          </a:p>
        </p:txBody>
      </p:sp>
    </p:spTree>
    <p:extLst>
      <p:ext uri="{BB962C8B-B14F-4D97-AF65-F5344CB8AC3E}">
        <p14:creationId xmlns:p14="http://schemas.microsoft.com/office/powerpoint/2010/main" val="1138624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84AE0-31ED-40FA-90A0-A2F219079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Integer Division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65265-9A95-4C74-9AA8-3C20640C9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7955"/>
            <a:ext cx="8596668" cy="4453408"/>
          </a:xfrm>
        </p:spPr>
        <p:txBody>
          <a:bodyPr/>
          <a:lstStyle/>
          <a:p>
            <a:r>
              <a:rPr lang="en-US" dirty="0"/>
              <a:t>How could we obtain just the 1’s place of a number?  (ex. Given 153, we want the 3)</a:t>
            </a:r>
          </a:p>
          <a:p>
            <a:pPr lvl="1"/>
            <a:r>
              <a:rPr lang="en-US" dirty="0"/>
              <a:t>Use modulo division 153 % 10 = 3 (assuming base 10)</a:t>
            </a:r>
          </a:p>
        </p:txBody>
      </p:sp>
    </p:spTree>
    <p:extLst>
      <p:ext uri="{BB962C8B-B14F-4D97-AF65-F5344CB8AC3E}">
        <p14:creationId xmlns:p14="http://schemas.microsoft.com/office/powerpoint/2010/main" val="935909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84AE0-31ED-40FA-90A0-A2F219079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Integer Division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65265-9A95-4C74-9AA8-3C20640C9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7955"/>
            <a:ext cx="8596668" cy="4453408"/>
          </a:xfrm>
        </p:spPr>
        <p:txBody>
          <a:bodyPr/>
          <a:lstStyle/>
          <a:p>
            <a:r>
              <a:rPr lang="en-US" dirty="0"/>
              <a:t>How could we obtain just the 1’s place of a number?  (ex. Given 153, we want the 3)</a:t>
            </a:r>
          </a:p>
          <a:p>
            <a:pPr lvl="1"/>
            <a:r>
              <a:rPr lang="en-US" dirty="0"/>
              <a:t>Use modulo division 153 % 10 = 3 (assuming base 10)</a:t>
            </a:r>
          </a:p>
          <a:p>
            <a:r>
              <a:rPr lang="en-US" dirty="0"/>
              <a:t>How can we check to see if one number is evenly divisible by another?  (ex. Is 57 evenly divisible by 3?)</a:t>
            </a:r>
          </a:p>
        </p:txBody>
      </p:sp>
    </p:spTree>
    <p:extLst>
      <p:ext uri="{BB962C8B-B14F-4D97-AF65-F5344CB8AC3E}">
        <p14:creationId xmlns:p14="http://schemas.microsoft.com/office/powerpoint/2010/main" val="3061096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84AE0-31ED-40FA-90A0-A2F219079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Integer Division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65265-9A95-4C74-9AA8-3C20640C9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7955"/>
            <a:ext cx="8596668" cy="4453408"/>
          </a:xfrm>
        </p:spPr>
        <p:txBody>
          <a:bodyPr/>
          <a:lstStyle/>
          <a:p>
            <a:r>
              <a:rPr lang="en-US" dirty="0"/>
              <a:t>How could we obtain just the 1’s place of a number?  (ex. Given 153, we want the 3)</a:t>
            </a:r>
          </a:p>
          <a:p>
            <a:pPr lvl="1"/>
            <a:r>
              <a:rPr lang="en-US" dirty="0"/>
              <a:t>Use modulo division 153 % 10 = 3 (assuming base 10)</a:t>
            </a:r>
          </a:p>
          <a:p>
            <a:r>
              <a:rPr lang="en-US" dirty="0"/>
              <a:t>How can we check to see if one number is evenly divisible by another?  (ex. Is 57 evenly divisible by 3?)</a:t>
            </a:r>
          </a:p>
          <a:p>
            <a:pPr lvl="1"/>
            <a:r>
              <a:rPr lang="en-US" dirty="0"/>
              <a:t>Check to see if the remainder is zero ( does 57 % 3 == 0 ?)</a:t>
            </a:r>
          </a:p>
          <a:p>
            <a:pPr lvl="1"/>
            <a:r>
              <a:rPr lang="en-US" dirty="0"/>
              <a:t>How can we use this to detect oddness or evenness?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457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1805</Words>
  <Application>Microsoft Office PowerPoint</Application>
  <PresentationFormat>Widescreen</PresentationFormat>
  <Paragraphs>260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Cambria Math</vt:lpstr>
      <vt:lpstr>Consolas</vt:lpstr>
      <vt:lpstr>Trebuchet MS</vt:lpstr>
      <vt:lpstr>Wingdings 3</vt:lpstr>
      <vt:lpstr>Facet</vt:lpstr>
      <vt:lpstr>Lecture 4 Conditions &amp; Recursion</vt:lpstr>
      <vt:lpstr>Announcements</vt:lpstr>
      <vt:lpstr>Learning Objectives</vt:lpstr>
      <vt:lpstr>Integer Division</vt:lpstr>
      <vt:lpstr>Integer Division</vt:lpstr>
      <vt:lpstr>Applications of Integer Division</vt:lpstr>
      <vt:lpstr>Applications of Integer Division</vt:lpstr>
      <vt:lpstr>Applications of Integer Division</vt:lpstr>
      <vt:lpstr>Applications of Integer Division</vt:lpstr>
      <vt:lpstr>Boolean Algebra</vt:lpstr>
      <vt:lpstr>Relational Operators</vt:lpstr>
      <vt:lpstr>Relational Operators</vt:lpstr>
      <vt:lpstr>Logical Operators</vt:lpstr>
      <vt:lpstr>Logical Operators</vt:lpstr>
      <vt:lpstr>Logical Operators</vt:lpstr>
      <vt:lpstr>Order of Operations (Precedence)</vt:lpstr>
      <vt:lpstr>Conditional Execution</vt:lpstr>
      <vt:lpstr>Conditional Execution</vt:lpstr>
      <vt:lpstr>Alternative Execution</vt:lpstr>
      <vt:lpstr>Alternative Execution</vt:lpstr>
      <vt:lpstr>Chained Conditionals</vt:lpstr>
      <vt:lpstr>Chained Conditionals</vt:lpstr>
      <vt:lpstr>Nesting Logic</vt:lpstr>
      <vt:lpstr>PowerPoint Presentation</vt:lpstr>
      <vt:lpstr> Code  Refactoring The process of restructuring existing code without changing its external meaning</vt:lpstr>
      <vt:lpstr> Code  Refactoring The process of restructuring existing code without changing its external meaning</vt:lpstr>
      <vt:lpstr>Recursion – Inception comes to Python</vt:lpstr>
      <vt:lpstr>Recursion – Inception comes to Python</vt:lpstr>
      <vt:lpstr>Stack Diagram</vt:lpstr>
      <vt:lpstr>Stack Diagram</vt:lpstr>
      <vt:lpstr>Infinite Recursion</vt:lpstr>
      <vt:lpstr>Infinite Recursion</vt:lpstr>
      <vt:lpstr>Infinite Recursion</vt:lpstr>
      <vt:lpstr>Infinite Recursion</vt:lpstr>
      <vt:lpstr>Input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 Conditions &amp; Recursion</dc:title>
  <dc:creator>Bryan Burlingame</dc:creator>
  <cp:lastModifiedBy>Bryan Burlingame</cp:lastModifiedBy>
  <cp:revision>3</cp:revision>
  <dcterms:created xsi:type="dcterms:W3CDTF">2018-09-12T16:52:42Z</dcterms:created>
  <dcterms:modified xsi:type="dcterms:W3CDTF">2019-02-20T18:29:29Z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bburling@microsoft.com</vt:lpwstr>
  </property>
  <property fmtid="{D5CDD505-2E9C-101B-9397-08002B2CF9AE}" pid="5" name="MSIP_Label_f42aa342-8706-4288-bd11-ebb85995028c_SetDate">
    <vt:lpwstr>2018-09-12T17:01:12.5643665Z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