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7" r:id="rId3"/>
    <p:sldId id="449" r:id="rId4"/>
    <p:sldId id="451" r:id="rId5"/>
    <p:sldId id="450" r:id="rId6"/>
    <p:sldId id="258" r:id="rId7"/>
    <p:sldId id="452" r:id="rId8"/>
    <p:sldId id="467" r:id="rId9"/>
    <p:sldId id="466" r:id="rId10"/>
    <p:sldId id="454" r:id="rId11"/>
    <p:sldId id="455" r:id="rId12"/>
    <p:sldId id="456" r:id="rId13"/>
    <p:sldId id="457" r:id="rId14"/>
    <p:sldId id="465" r:id="rId15"/>
    <p:sldId id="460" r:id="rId16"/>
    <p:sldId id="462" r:id="rId17"/>
    <p:sldId id="463" r:id="rId18"/>
    <p:sldId id="46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8926"/>
    <a:srgbClr val="A1CB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BE68357-5ED6-4EBA-93FB-AF6E0E8DCA37}" v="8" dt="2019-02-13T17:50:04.1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4660"/>
  </p:normalViewPr>
  <p:slideViewPr>
    <p:cSldViewPr snapToGrid="0">
      <p:cViewPr varScale="1">
        <p:scale>
          <a:sx n="189" d="100"/>
          <a:sy n="189" d="100"/>
        </p:scale>
        <p:origin x="139" y="5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an Burlingame" userId="c4feaaa9befe0e64" providerId="LiveId" clId="{F2DC7BBA-0053-486F-94B7-92753D3B3DC4}"/>
    <pc:docChg chg="undo custSel addSld delSld modSld">
      <pc:chgData name="Bryan Burlingame" userId="c4feaaa9befe0e64" providerId="LiveId" clId="{F2DC7BBA-0053-486F-94B7-92753D3B3DC4}" dt="2019-02-13T17:51:29.404" v="253" actId="20577"/>
      <pc:docMkLst>
        <pc:docMk/>
      </pc:docMkLst>
      <pc:sldChg chg="modSp">
        <pc:chgData name="Bryan Burlingame" userId="c4feaaa9befe0e64" providerId="LiveId" clId="{F2DC7BBA-0053-486F-94B7-92753D3B3DC4}" dt="2019-02-13T17:51:29.404" v="253" actId="20577"/>
        <pc:sldMkLst>
          <pc:docMk/>
          <pc:sldMk cId="3127021971" sldId="451"/>
        </pc:sldMkLst>
        <pc:spChg chg="mod">
          <ac:chgData name="Bryan Burlingame" userId="c4feaaa9befe0e64" providerId="LiveId" clId="{F2DC7BBA-0053-486F-94B7-92753D3B3DC4}" dt="2019-02-13T17:51:29.404" v="253" actId="20577"/>
          <ac:spMkLst>
            <pc:docMk/>
            <pc:sldMk cId="3127021971" sldId="451"/>
            <ac:spMk id="12291" creationId="{00000000-0000-0000-0000-000000000000}"/>
          </ac:spMkLst>
        </pc:spChg>
      </pc:sldChg>
      <pc:sldChg chg="modSp">
        <pc:chgData name="Bryan Burlingame" userId="c4feaaa9befe0e64" providerId="LiveId" clId="{F2DC7BBA-0053-486F-94B7-92753D3B3DC4}" dt="2019-02-13T17:48:38.309" v="87" actId="1076"/>
        <pc:sldMkLst>
          <pc:docMk/>
          <pc:sldMk cId="2334870130" sldId="452"/>
        </pc:sldMkLst>
        <pc:spChg chg="mod">
          <ac:chgData name="Bryan Burlingame" userId="c4feaaa9befe0e64" providerId="LiveId" clId="{F2DC7BBA-0053-486F-94B7-92753D3B3DC4}" dt="2019-02-13T17:48:38.309" v="87" actId="1076"/>
          <ac:spMkLst>
            <pc:docMk/>
            <pc:sldMk cId="2334870130" sldId="452"/>
            <ac:spMk id="2" creationId="{19FDA2D4-5741-4544-84E2-87AC91C646B4}"/>
          </ac:spMkLst>
        </pc:spChg>
        <pc:spChg chg="mod ord">
          <ac:chgData name="Bryan Burlingame" userId="c4feaaa9befe0e64" providerId="LiveId" clId="{F2DC7BBA-0053-486F-94B7-92753D3B3DC4}" dt="2019-02-13T17:48:35.416" v="86" actId="1076"/>
          <ac:spMkLst>
            <pc:docMk/>
            <pc:sldMk cId="2334870130" sldId="452"/>
            <ac:spMk id="9" creationId="{3F84008F-FAE1-4A79-9BEF-745CC63F9210}"/>
          </ac:spMkLst>
        </pc:spChg>
      </pc:sldChg>
      <pc:sldChg chg="del">
        <pc:chgData name="Bryan Burlingame" userId="c4feaaa9befe0e64" providerId="LiveId" clId="{F2DC7BBA-0053-486F-94B7-92753D3B3DC4}" dt="2019-02-13T17:49:17.045" v="92" actId="2696"/>
        <pc:sldMkLst>
          <pc:docMk/>
          <pc:sldMk cId="1723490502" sldId="453"/>
        </pc:sldMkLst>
      </pc:sldChg>
      <pc:sldChg chg="modSp">
        <pc:chgData name="Bryan Burlingame" userId="c4feaaa9befe0e64" providerId="LiveId" clId="{F2DC7BBA-0053-486F-94B7-92753D3B3DC4}" dt="2019-02-13T17:50:22.034" v="103" actId="108"/>
        <pc:sldMkLst>
          <pc:docMk/>
          <pc:sldMk cId="2002828702" sldId="455"/>
        </pc:sldMkLst>
        <pc:spChg chg="mod">
          <ac:chgData name="Bryan Burlingame" userId="c4feaaa9befe0e64" providerId="LiveId" clId="{F2DC7BBA-0053-486F-94B7-92753D3B3DC4}" dt="2019-02-13T17:50:22.034" v="103" actId="108"/>
          <ac:spMkLst>
            <pc:docMk/>
            <pc:sldMk cId="2002828702" sldId="455"/>
            <ac:spMk id="3" creationId="{DED05744-85ED-4AD0-BB57-CC3F76FE78A7}"/>
          </ac:spMkLst>
        </pc:spChg>
      </pc:sldChg>
      <pc:sldChg chg="modSp">
        <pc:chgData name="Bryan Burlingame" userId="c4feaaa9befe0e64" providerId="LiveId" clId="{F2DC7BBA-0053-486F-94B7-92753D3B3DC4}" dt="2019-02-13T17:45:30.395" v="54" actId="166"/>
        <pc:sldMkLst>
          <pc:docMk/>
          <pc:sldMk cId="3392360135" sldId="456"/>
        </pc:sldMkLst>
        <pc:spChg chg="mod">
          <ac:chgData name="Bryan Burlingame" userId="c4feaaa9befe0e64" providerId="LiveId" clId="{F2DC7BBA-0053-486F-94B7-92753D3B3DC4}" dt="2019-02-13T17:43:49.897" v="4" actId="404"/>
          <ac:spMkLst>
            <pc:docMk/>
            <pc:sldMk cId="3392360135" sldId="456"/>
            <ac:spMk id="2" creationId="{BFBBF644-A30B-420F-AF92-7A2977879601}"/>
          </ac:spMkLst>
        </pc:spChg>
        <pc:spChg chg="mod ord">
          <ac:chgData name="Bryan Burlingame" userId="c4feaaa9befe0e64" providerId="LiveId" clId="{F2DC7BBA-0053-486F-94B7-92753D3B3DC4}" dt="2019-02-13T17:45:30.395" v="54" actId="166"/>
          <ac:spMkLst>
            <pc:docMk/>
            <pc:sldMk cId="3392360135" sldId="456"/>
            <ac:spMk id="3" creationId="{C608F2F5-A22B-4834-8A13-161B2CA03BF1}"/>
          </ac:spMkLst>
        </pc:spChg>
        <pc:picChg chg="mod">
          <ac:chgData name="Bryan Burlingame" userId="c4feaaa9befe0e64" providerId="LiveId" clId="{F2DC7BBA-0053-486F-94B7-92753D3B3DC4}" dt="2019-02-13T17:44:25.235" v="44" actId="1038"/>
          <ac:picMkLst>
            <pc:docMk/>
            <pc:sldMk cId="3392360135" sldId="456"/>
            <ac:picMk id="5" creationId="{1AADD8B1-1472-45E3-AF1C-FB1B9A0319BC}"/>
          </ac:picMkLst>
        </pc:picChg>
      </pc:sldChg>
      <pc:sldChg chg="modSp">
        <pc:chgData name="Bryan Burlingame" userId="c4feaaa9befe0e64" providerId="LiveId" clId="{F2DC7BBA-0053-486F-94B7-92753D3B3DC4}" dt="2019-02-13T17:45:45.599" v="57" actId="255"/>
        <pc:sldMkLst>
          <pc:docMk/>
          <pc:sldMk cId="553219859" sldId="457"/>
        </pc:sldMkLst>
        <pc:spChg chg="mod">
          <ac:chgData name="Bryan Burlingame" userId="c4feaaa9befe0e64" providerId="LiveId" clId="{F2DC7BBA-0053-486F-94B7-92753D3B3DC4}" dt="2019-02-13T17:45:45.599" v="57" actId="255"/>
          <ac:spMkLst>
            <pc:docMk/>
            <pc:sldMk cId="553219859" sldId="457"/>
            <ac:spMk id="3" creationId="{41B9BFB8-5DAA-4987-B6B1-98AF093F3198}"/>
          </ac:spMkLst>
        </pc:spChg>
      </pc:sldChg>
      <pc:sldChg chg="modSp del">
        <pc:chgData name="Bryan Burlingame" userId="c4feaaa9befe0e64" providerId="LiveId" clId="{F2DC7BBA-0053-486F-94B7-92753D3B3DC4}" dt="2019-02-13T17:47:16.141" v="72" actId="2696"/>
        <pc:sldMkLst>
          <pc:docMk/>
          <pc:sldMk cId="2543660933" sldId="458"/>
        </pc:sldMkLst>
        <pc:picChg chg="mod">
          <ac:chgData name="Bryan Burlingame" userId="c4feaaa9befe0e64" providerId="LiveId" clId="{F2DC7BBA-0053-486F-94B7-92753D3B3DC4}" dt="2019-02-13T17:46:59.065" v="69" actId="1076"/>
          <ac:picMkLst>
            <pc:docMk/>
            <pc:sldMk cId="2543660933" sldId="458"/>
            <ac:picMk id="10" creationId="{828C1B56-F516-4B27-A9ED-3579F8DCAE03}"/>
          </ac:picMkLst>
        </pc:picChg>
      </pc:sldChg>
      <pc:sldChg chg="del">
        <pc:chgData name="Bryan Burlingame" userId="c4feaaa9befe0e64" providerId="LiveId" clId="{F2DC7BBA-0053-486F-94B7-92753D3B3DC4}" dt="2019-02-13T17:49:17.864" v="93" actId="2696"/>
        <pc:sldMkLst>
          <pc:docMk/>
          <pc:sldMk cId="3366684001" sldId="461"/>
        </pc:sldMkLst>
      </pc:sldChg>
      <pc:sldChg chg="addSp delSp modSp add">
        <pc:chgData name="Bryan Burlingame" userId="c4feaaa9befe0e64" providerId="LiveId" clId="{F2DC7BBA-0053-486F-94B7-92753D3B3DC4}" dt="2019-02-13T17:47:29.717" v="78" actId="478"/>
        <pc:sldMkLst>
          <pc:docMk/>
          <pc:sldMk cId="4207536308" sldId="465"/>
        </pc:sldMkLst>
        <pc:spChg chg="mod">
          <ac:chgData name="Bryan Burlingame" userId="c4feaaa9befe0e64" providerId="LiveId" clId="{F2DC7BBA-0053-486F-94B7-92753D3B3DC4}" dt="2019-02-13T17:46:52.243" v="67" actId="27636"/>
          <ac:spMkLst>
            <pc:docMk/>
            <pc:sldMk cId="4207536308" sldId="465"/>
            <ac:spMk id="3" creationId="{41B9BFB8-5DAA-4987-B6B1-98AF093F3198}"/>
          </ac:spMkLst>
        </pc:spChg>
        <pc:spChg chg="del">
          <ac:chgData name="Bryan Burlingame" userId="c4feaaa9befe0e64" providerId="LiveId" clId="{F2DC7BBA-0053-486F-94B7-92753D3B3DC4}" dt="2019-02-13T17:47:27.142" v="76" actId="478"/>
          <ac:spMkLst>
            <pc:docMk/>
            <pc:sldMk cId="4207536308" sldId="465"/>
            <ac:spMk id="5" creationId="{90F40049-7C6B-4157-BF13-A50A44C9B554}"/>
          </ac:spMkLst>
        </pc:spChg>
        <pc:spChg chg="del">
          <ac:chgData name="Bryan Burlingame" userId="c4feaaa9befe0e64" providerId="LiveId" clId="{F2DC7BBA-0053-486F-94B7-92753D3B3DC4}" dt="2019-02-13T17:47:27.996" v="77" actId="478"/>
          <ac:spMkLst>
            <pc:docMk/>
            <pc:sldMk cId="4207536308" sldId="465"/>
            <ac:spMk id="6" creationId="{EC4AB4E1-4F64-4199-B2B0-C0EA3FD01CAE}"/>
          </ac:spMkLst>
        </pc:spChg>
        <pc:spChg chg="del mod">
          <ac:chgData name="Bryan Burlingame" userId="c4feaaa9befe0e64" providerId="LiveId" clId="{F2DC7BBA-0053-486F-94B7-92753D3B3DC4}" dt="2019-02-13T17:47:26.035" v="75" actId="478"/>
          <ac:spMkLst>
            <pc:docMk/>
            <pc:sldMk cId="4207536308" sldId="465"/>
            <ac:spMk id="7" creationId="{237AC2CA-D47B-46F7-A8B0-BC84699676BF}"/>
          </ac:spMkLst>
        </pc:spChg>
        <pc:spChg chg="del">
          <ac:chgData name="Bryan Burlingame" userId="c4feaaa9befe0e64" providerId="LiveId" clId="{F2DC7BBA-0053-486F-94B7-92753D3B3DC4}" dt="2019-02-13T17:47:07.472" v="71" actId="478"/>
          <ac:spMkLst>
            <pc:docMk/>
            <pc:sldMk cId="4207536308" sldId="465"/>
            <ac:spMk id="8" creationId="{DA187591-DAE8-44AD-B4D1-1D05345887FF}"/>
          </ac:spMkLst>
        </pc:spChg>
        <pc:spChg chg="del">
          <ac:chgData name="Bryan Burlingame" userId="c4feaaa9befe0e64" providerId="LiveId" clId="{F2DC7BBA-0053-486F-94B7-92753D3B3DC4}" dt="2019-02-13T17:47:29.717" v="78" actId="478"/>
          <ac:spMkLst>
            <pc:docMk/>
            <pc:sldMk cId="4207536308" sldId="465"/>
            <ac:spMk id="12" creationId="{690FA98F-D9A5-42BF-A273-982EB6810B8A}"/>
          </ac:spMkLst>
        </pc:spChg>
        <pc:cxnChg chg="add">
          <ac:chgData name="Bryan Burlingame" userId="c4feaaa9befe0e64" providerId="LiveId" clId="{F2DC7BBA-0053-486F-94B7-92753D3B3DC4}" dt="2019-02-13T17:47:03.848" v="70"/>
          <ac:cxnSpMkLst>
            <pc:docMk/>
            <pc:sldMk cId="4207536308" sldId="465"/>
            <ac:cxnSpMk id="16" creationId="{A19E1230-F9AA-4F7D-B5AC-F707781E8621}"/>
          </ac:cxnSpMkLst>
        </pc:cxnChg>
        <pc:cxnChg chg="add">
          <ac:chgData name="Bryan Burlingame" userId="c4feaaa9befe0e64" providerId="LiveId" clId="{F2DC7BBA-0053-486F-94B7-92753D3B3DC4}" dt="2019-02-13T17:47:03.848" v="70"/>
          <ac:cxnSpMkLst>
            <pc:docMk/>
            <pc:sldMk cId="4207536308" sldId="465"/>
            <ac:cxnSpMk id="17" creationId="{A883AC6D-39BC-400F-8E0F-665E5CA49A90}"/>
          </ac:cxnSpMkLst>
        </pc:cxnChg>
      </pc:sldChg>
      <pc:sldChg chg="addSp add">
        <pc:chgData name="Bryan Burlingame" userId="c4feaaa9befe0e64" providerId="LiveId" clId="{F2DC7BBA-0053-486F-94B7-92753D3B3DC4}" dt="2019-02-13T17:49:13.893" v="91"/>
        <pc:sldMkLst>
          <pc:docMk/>
          <pc:sldMk cId="3071517076" sldId="466"/>
        </pc:sldMkLst>
        <pc:spChg chg="add">
          <ac:chgData name="Bryan Burlingame" userId="c4feaaa9befe0e64" providerId="LiveId" clId="{F2DC7BBA-0053-486F-94B7-92753D3B3DC4}" dt="2019-02-13T17:49:13.893" v="91"/>
          <ac:spMkLst>
            <pc:docMk/>
            <pc:sldMk cId="3071517076" sldId="466"/>
            <ac:spMk id="5" creationId="{5B5F3815-6A55-4A85-ADD6-ABC7F87FD40D}"/>
          </ac:spMkLst>
        </pc:spChg>
      </pc:sldChg>
      <pc:sldChg chg="addSp add">
        <pc:chgData name="Bryan Burlingame" userId="c4feaaa9befe0e64" providerId="LiveId" clId="{F2DC7BBA-0053-486F-94B7-92753D3B3DC4}" dt="2019-02-13T17:49:04.006" v="90"/>
        <pc:sldMkLst>
          <pc:docMk/>
          <pc:sldMk cId="1020641012" sldId="467"/>
        </pc:sldMkLst>
        <pc:spChg chg="add">
          <ac:chgData name="Bryan Burlingame" userId="c4feaaa9befe0e64" providerId="LiveId" clId="{F2DC7BBA-0053-486F-94B7-92753D3B3DC4}" dt="2019-02-13T17:49:04.006" v="90"/>
          <ac:spMkLst>
            <pc:docMk/>
            <pc:sldMk cId="1020641012" sldId="467"/>
            <ac:spMk id="5" creationId="{ABD76176-12E2-4C97-9836-827747FD650A}"/>
          </ac:spMkLst>
        </pc:spChg>
        <pc:cxnChg chg="add">
          <ac:chgData name="Bryan Burlingame" userId="c4feaaa9befe0e64" providerId="LiveId" clId="{F2DC7BBA-0053-486F-94B7-92753D3B3DC4}" dt="2019-02-13T17:49:04.006" v="90"/>
          <ac:cxnSpMkLst>
            <pc:docMk/>
            <pc:sldMk cId="1020641012" sldId="467"/>
            <ac:cxnSpMk id="7" creationId="{99B9C1D5-6B46-4021-B35B-DEEBAB5D12E3}"/>
          </ac:cxnSpMkLst>
        </pc:cxnChg>
        <pc:cxnChg chg="add">
          <ac:chgData name="Bryan Burlingame" userId="c4feaaa9befe0e64" providerId="LiveId" clId="{F2DC7BBA-0053-486F-94B7-92753D3B3DC4}" dt="2019-02-13T17:49:04.006" v="90"/>
          <ac:cxnSpMkLst>
            <pc:docMk/>
            <pc:sldMk cId="1020641012" sldId="467"/>
            <ac:cxnSpMk id="8" creationId="{EF7078BC-ECC9-4F67-86F3-FC0AAA0F0095}"/>
          </ac:cxnSpMkLst>
        </pc:cxnChg>
        <pc:cxnChg chg="add">
          <ac:chgData name="Bryan Burlingame" userId="c4feaaa9befe0e64" providerId="LiveId" clId="{F2DC7BBA-0053-486F-94B7-92753D3B3DC4}" dt="2019-02-13T17:49:04.006" v="90"/>
          <ac:cxnSpMkLst>
            <pc:docMk/>
            <pc:sldMk cId="1020641012" sldId="467"/>
            <ac:cxnSpMk id="10" creationId="{40231376-DCD2-4C6D-A315-BB7E69A13672}"/>
          </ac:cxnSpMkLst>
        </pc:cxn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5E9815-D84F-4C19-9463-F1C11C965903}" type="doc">
      <dgm:prSet loTypeId="urn:microsoft.com/office/officeart/2018/2/layout/IconLabelList" loCatId="icon" qsTypeId="urn:microsoft.com/office/officeart/2005/8/quickstyle/simple4" qsCatId="simple" csTypeId="urn:microsoft.com/office/officeart/2018/5/colors/Iconchunking_neutralbg_colorful5" csCatId="colorful" phldr="1"/>
      <dgm:spPr/>
      <dgm:t>
        <a:bodyPr/>
        <a:lstStyle/>
        <a:p>
          <a:endParaRPr lang="en-US"/>
        </a:p>
      </dgm:t>
    </dgm:pt>
    <dgm:pt modelId="{E6ED116E-0662-4129-B3BB-325AB40ECA29}">
      <dgm:prSet/>
      <dgm:spPr/>
      <dgm:t>
        <a:bodyPr/>
        <a:lstStyle/>
        <a:p>
          <a:r>
            <a:rPr lang="en-US"/>
            <a:t>Labs are due at the start of lab</a:t>
          </a:r>
        </a:p>
      </dgm:t>
    </dgm:pt>
    <dgm:pt modelId="{1990704F-26EA-4471-B5D2-ED5421A64ED9}" type="parTrans" cxnId="{AF15DAFD-3BB7-4F20-9BE9-B4FB721947C8}">
      <dgm:prSet/>
      <dgm:spPr/>
      <dgm:t>
        <a:bodyPr/>
        <a:lstStyle/>
        <a:p>
          <a:endParaRPr lang="en-US"/>
        </a:p>
      </dgm:t>
    </dgm:pt>
    <dgm:pt modelId="{4C37E11D-103C-44CC-910C-799ACE8888BE}" type="sibTrans" cxnId="{AF15DAFD-3BB7-4F20-9BE9-B4FB721947C8}">
      <dgm:prSet/>
      <dgm:spPr/>
      <dgm:t>
        <a:bodyPr/>
        <a:lstStyle/>
        <a:p>
          <a:endParaRPr lang="en-US"/>
        </a:p>
      </dgm:t>
    </dgm:pt>
    <dgm:pt modelId="{BD00AC27-A041-438F-8DD8-73861199E0DE}">
      <dgm:prSet/>
      <dgm:spPr/>
      <dgm:t>
        <a:bodyPr/>
        <a:lstStyle/>
        <a:p>
          <a:r>
            <a:rPr lang="en-US"/>
            <a:t>Read chapters 4 &amp; 5</a:t>
          </a:r>
        </a:p>
      </dgm:t>
    </dgm:pt>
    <dgm:pt modelId="{D9B665CF-9A7E-4211-936C-EC9E20B5FFA2}" type="parTrans" cxnId="{B0432B73-6958-445E-AA1B-2EBB6D6D33F0}">
      <dgm:prSet/>
      <dgm:spPr/>
      <dgm:t>
        <a:bodyPr/>
        <a:lstStyle/>
        <a:p>
          <a:endParaRPr lang="en-US"/>
        </a:p>
      </dgm:t>
    </dgm:pt>
    <dgm:pt modelId="{FE172A80-5C08-415F-8775-955C27C3AEB6}" type="sibTrans" cxnId="{B0432B73-6958-445E-AA1B-2EBB6D6D33F0}">
      <dgm:prSet/>
      <dgm:spPr/>
      <dgm:t>
        <a:bodyPr/>
        <a:lstStyle/>
        <a:p>
          <a:endParaRPr lang="en-US"/>
        </a:p>
      </dgm:t>
    </dgm:pt>
    <dgm:pt modelId="{A5EB7DDA-A343-4966-9E42-8E292068E385}">
      <dgm:prSet/>
      <dgm:spPr/>
      <dgm:t>
        <a:bodyPr/>
        <a:lstStyle/>
        <a:p>
          <a:r>
            <a:rPr lang="en-US"/>
            <a:t>Homework 1 due up front</a:t>
          </a:r>
        </a:p>
      </dgm:t>
    </dgm:pt>
    <dgm:pt modelId="{6EE16DEE-1FEE-411D-8818-B449409CE7E2}" type="parTrans" cxnId="{246A5376-993B-4F7A-9D65-40F9CD53C64B}">
      <dgm:prSet/>
      <dgm:spPr/>
      <dgm:t>
        <a:bodyPr/>
        <a:lstStyle/>
        <a:p>
          <a:endParaRPr lang="en-US"/>
        </a:p>
      </dgm:t>
    </dgm:pt>
    <dgm:pt modelId="{236359D8-0514-4F4F-BCD6-98C91642B472}" type="sibTrans" cxnId="{246A5376-993B-4F7A-9D65-40F9CD53C64B}">
      <dgm:prSet/>
      <dgm:spPr/>
      <dgm:t>
        <a:bodyPr/>
        <a:lstStyle/>
        <a:p>
          <a:endParaRPr lang="en-US"/>
        </a:p>
      </dgm:t>
    </dgm:pt>
    <dgm:pt modelId="{8D6111F5-D55D-42BF-AF99-9E30F87A8FBB}">
      <dgm:prSet/>
      <dgm:spPr/>
      <dgm:t>
        <a:bodyPr/>
        <a:lstStyle/>
        <a:p>
          <a:r>
            <a:rPr lang="en-US"/>
            <a:t>Homework 2 due next week</a:t>
          </a:r>
        </a:p>
      </dgm:t>
    </dgm:pt>
    <dgm:pt modelId="{DE73324F-6733-4A9D-91F1-9C1533D41531}" type="parTrans" cxnId="{013B5023-6C8D-4523-9007-14142118D711}">
      <dgm:prSet/>
      <dgm:spPr/>
      <dgm:t>
        <a:bodyPr/>
        <a:lstStyle/>
        <a:p>
          <a:endParaRPr lang="en-US"/>
        </a:p>
      </dgm:t>
    </dgm:pt>
    <dgm:pt modelId="{BE3D507C-1789-445A-8D67-CE6879F83FBA}" type="sibTrans" cxnId="{013B5023-6C8D-4523-9007-14142118D711}">
      <dgm:prSet/>
      <dgm:spPr/>
      <dgm:t>
        <a:bodyPr/>
        <a:lstStyle/>
        <a:p>
          <a:endParaRPr lang="en-US"/>
        </a:p>
      </dgm:t>
    </dgm:pt>
    <dgm:pt modelId="{F5B29467-88B3-4EBD-B161-04B06650DCD0}" type="pres">
      <dgm:prSet presAssocID="{935E9815-D84F-4C19-9463-F1C11C965903}" presName="root" presStyleCnt="0">
        <dgm:presLayoutVars>
          <dgm:dir/>
          <dgm:resizeHandles val="exact"/>
        </dgm:presLayoutVars>
      </dgm:prSet>
      <dgm:spPr/>
    </dgm:pt>
    <dgm:pt modelId="{390C1C3B-6129-4C99-A726-A415CC558D82}" type="pres">
      <dgm:prSet presAssocID="{E6ED116E-0662-4129-B3BB-325AB40ECA29}" presName="compNode" presStyleCnt="0"/>
      <dgm:spPr/>
    </dgm:pt>
    <dgm:pt modelId="{8B370425-E775-498E-98D5-D5DF4CF3CF98}" type="pres">
      <dgm:prSet presAssocID="{E6ED116E-0662-4129-B3BB-325AB40ECA2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icroscope"/>
        </a:ext>
      </dgm:extLst>
    </dgm:pt>
    <dgm:pt modelId="{2C8D6EE6-9E16-4532-8906-1FFD083A553E}" type="pres">
      <dgm:prSet presAssocID="{E6ED116E-0662-4129-B3BB-325AB40ECA29}" presName="spaceRect" presStyleCnt="0"/>
      <dgm:spPr/>
    </dgm:pt>
    <dgm:pt modelId="{40A5590C-6A86-4140-9874-2F9C8FECA45C}" type="pres">
      <dgm:prSet presAssocID="{E6ED116E-0662-4129-B3BB-325AB40ECA29}" presName="textRect" presStyleLbl="revTx" presStyleIdx="0" presStyleCnt="4">
        <dgm:presLayoutVars>
          <dgm:chMax val="1"/>
          <dgm:chPref val="1"/>
        </dgm:presLayoutVars>
      </dgm:prSet>
      <dgm:spPr/>
    </dgm:pt>
    <dgm:pt modelId="{9C22A874-C7CD-4D72-955B-F54E5291ED0C}" type="pres">
      <dgm:prSet presAssocID="{4C37E11D-103C-44CC-910C-799ACE8888BE}" presName="sibTrans" presStyleCnt="0"/>
      <dgm:spPr/>
    </dgm:pt>
    <dgm:pt modelId="{96460305-B36A-46C7-B979-D9031265F7CA}" type="pres">
      <dgm:prSet presAssocID="{BD00AC27-A041-438F-8DD8-73861199E0DE}" presName="compNode" presStyleCnt="0"/>
      <dgm:spPr/>
    </dgm:pt>
    <dgm:pt modelId="{59F515D7-5C75-45FE-A00D-E75D317B823F}" type="pres">
      <dgm:prSet presAssocID="{BD00AC27-A041-438F-8DD8-73861199E0D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05521408-33FA-4E62-88C7-21B47FF13633}" type="pres">
      <dgm:prSet presAssocID="{BD00AC27-A041-438F-8DD8-73861199E0DE}" presName="spaceRect" presStyleCnt="0"/>
      <dgm:spPr/>
    </dgm:pt>
    <dgm:pt modelId="{16D61AD4-DE0C-4252-A011-84CDE2F03F43}" type="pres">
      <dgm:prSet presAssocID="{BD00AC27-A041-438F-8DD8-73861199E0DE}" presName="textRect" presStyleLbl="revTx" presStyleIdx="1" presStyleCnt="4">
        <dgm:presLayoutVars>
          <dgm:chMax val="1"/>
          <dgm:chPref val="1"/>
        </dgm:presLayoutVars>
      </dgm:prSet>
      <dgm:spPr/>
    </dgm:pt>
    <dgm:pt modelId="{66FB1FBA-5A44-4C65-B6E3-B2864F442B37}" type="pres">
      <dgm:prSet presAssocID="{FE172A80-5C08-415F-8775-955C27C3AEB6}" presName="sibTrans" presStyleCnt="0"/>
      <dgm:spPr/>
    </dgm:pt>
    <dgm:pt modelId="{E86378C9-1159-4C3C-83E8-60B1DEAF4F0C}" type="pres">
      <dgm:prSet presAssocID="{A5EB7DDA-A343-4966-9E42-8E292068E385}" presName="compNode" presStyleCnt="0"/>
      <dgm:spPr/>
    </dgm:pt>
    <dgm:pt modelId="{93175D87-589A-4F16-B86F-2AB5B9A97FE8}" type="pres">
      <dgm:prSet presAssocID="{A5EB7DDA-A343-4966-9E42-8E292068E38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me"/>
        </a:ext>
      </dgm:extLst>
    </dgm:pt>
    <dgm:pt modelId="{559EC86A-997F-402D-AD6A-C3D3EE0ED9E1}" type="pres">
      <dgm:prSet presAssocID="{A5EB7DDA-A343-4966-9E42-8E292068E385}" presName="spaceRect" presStyleCnt="0"/>
      <dgm:spPr/>
    </dgm:pt>
    <dgm:pt modelId="{D567B893-2888-44BD-9F0E-0AD605CE018D}" type="pres">
      <dgm:prSet presAssocID="{A5EB7DDA-A343-4966-9E42-8E292068E385}" presName="textRect" presStyleLbl="revTx" presStyleIdx="2" presStyleCnt="4">
        <dgm:presLayoutVars>
          <dgm:chMax val="1"/>
          <dgm:chPref val="1"/>
        </dgm:presLayoutVars>
      </dgm:prSet>
      <dgm:spPr/>
    </dgm:pt>
    <dgm:pt modelId="{7E3695E3-1563-4FC3-9D56-BA83BF41F55F}" type="pres">
      <dgm:prSet presAssocID="{236359D8-0514-4F4F-BCD6-98C91642B472}" presName="sibTrans" presStyleCnt="0"/>
      <dgm:spPr/>
    </dgm:pt>
    <dgm:pt modelId="{A051E7FD-59DD-4736-AC6A-B8CE9C3B9777}" type="pres">
      <dgm:prSet presAssocID="{8D6111F5-D55D-42BF-AF99-9E30F87A8FBB}" presName="compNode" presStyleCnt="0"/>
      <dgm:spPr/>
    </dgm:pt>
    <dgm:pt modelId="{7F4F576A-2524-43B2-B0A1-8C5B45211DDE}" type="pres">
      <dgm:prSet presAssocID="{8D6111F5-D55D-42BF-AF99-9E30F87A8FBB}"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CF3D7382-E2F9-4192-94B6-5BA91E097DBE}" type="pres">
      <dgm:prSet presAssocID="{8D6111F5-D55D-42BF-AF99-9E30F87A8FBB}" presName="spaceRect" presStyleCnt="0"/>
      <dgm:spPr/>
    </dgm:pt>
    <dgm:pt modelId="{5FE0D65D-C8F4-4826-B517-6C2DDED2F1EB}" type="pres">
      <dgm:prSet presAssocID="{8D6111F5-D55D-42BF-AF99-9E30F87A8FBB}" presName="textRect" presStyleLbl="revTx" presStyleIdx="3" presStyleCnt="4">
        <dgm:presLayoutVars>
          <dgm:chMax val="1"/>
          <dgm:chPref val="1"/>
        </dgm:presLayoutVars>
      </dgm:prSet>
      <dgm:spPr/>
    </dgm:pt>
  </dgm:ptLst>
  <dgm:cxnLst>
    <dgm:cxn modelId="{02328608-8AFD-4682-9E33-8CC45994F5B5}" type="presOf" srcId="{E6ED116E-0662-4129-B3BB-325AB40ECA29}" destId="{40A5590C-6A86-4140-9874-2F9C8FECA45C}" srcOrd="0" destOrd="0" presId="urn:microsoft.com/office/officeart/2018/2/layout/IconLabelList"/>
    <dgm:cxn modelId="{013B5023-6C8D-4523-9007-14142118D711}" srcId="{935E9815-D84F-4C19-9463-F1C11C965903}" destId="{8D6111F5-D55D-42BF-AF99-9E30F87A8FBB}" srcOrd="3" destOrd="0" parTransId="{DE73324F-6733-4A9D-91F1-9C1533D41531}" sibTransId="{BE3D507C-1789-445A-8D67-CE6879F83FBA}"/>
    <dgm:cxn modelId="{75F7E12B-837F-40C1-A3A5-2022C1D52535}" type="presOf" srcId="{A5EB7DDA-A343-4966-9E42-8E292068E385}" destId="{D567B893-2888-44BD-9F0E-0AD605CE018D}" srcOrd="0" destOrd="0" presId="urn:microsoft.com/office/officeart/2018/2/layout/IconLabelList"/>
    <dgm:cxn modelId="{44FAE132-188F-4A71-808E-46D678E773A1}" type="presOf" srcId="{935E9815-D84F-4C19-9463-F1C11C965903}" destId="{F5B29467-88B3-4EBD-B161-04B06650DCD0}" srcOrd="0" destOrd="0" presId="urn:microsoft.com/office/officeart/2018/2/layout/IconLabelList"/>
    <dgm:cxn modelId="{D67F4B4B-A077-4592-8636-DD3AA84661F8}" type="presOf" srcId="{BD00AC27-A041-438F-8DD8-73861199E0DE}" destId="{16D61AD4-DE0C-4252-A011-84CDE2F03F43}" srcOrd="0" destOrd="0" presId="urn:microsoft.com/office/officeart/2018/2/layout/IconLabelList"/>
    <dgm:cxn modelId="{B0432B73-6958-445E-AA1B-2EBB6D6D33F0}" srcId="{935E9815-D84F-4C19-9463-F1C11C965903}" destId="{BD00AC27-A041-438F-8DD8-73861199E0DE}" srcOrd="1" destOrd="0" parTransId="{D9B665CF-9A7E-4211-936C-EC9E20B5FFA2}" sibTransId="{FE172A80-5C08-415F-8775-955C27C3AEB6}"/>
    <dgm:cxn modelId="{246A5376-993B-4F7A-9D65-40F9CD53C64B}" srcId="{935E9815-D84F-4C19-9463-F1C11C965903}" destId="{A5EB7DDA-A343-4966-9E42-8E292068E385}" srcOrd="2" destOrd="0" parTransId="{6EE16DEE-1FEE-411D-8818-B449409CE7E2}" sibTransId="{236359D8-0514-4F4F-BCD6-98C91642B472}"/>
    <dgm:cxn modelId="{372EEA58-06C9-4641-9852-006AF713A741}" type="presOf" srcId="{8D6111F5-D55D-42BF-AF99-9E30F87A8FBB}" destId="{5FE0D65D-C8F4-4826-B517-6C2DDED2F1EB}" srcOrd="0" destOrd="0" presId="urn:microsoft.com/office/officeart/2018/2/layout/IconLabelList"/>
    <dgm:cxn modelId="{AF15DAFD-3BB7-4F20-9BE9-B4FB721947C8}" srcId="{935E9815-D84F-4C19-9463-F1C11C965903}" destId="{E6ED116E-0662-4129-B3BB-325AB40ECA29}" srcOrd="0" destOrd="0" parTransId="{1990704F-26EA-4471-B5D2-ED5421A64ED9}" sibTransId="{4C37E11D-103C-44CC-910C-799ACE8888BE}"/>
    <dgm:cxn modelId="{8FA5D1EA-F549-4F2A-B4D7-C4BBD680B2C8}" type="presParOf" srcId="{F5B29467-88B3-4EBD-B161-04B06650DCD0}" destId="{390C1C3B-6129-4C99-A726-A415CC558D82}" srcOrd="0" destOrd="0" presId="urn:microsoft.com/office/officeart/2018/2/layout/IconLabelList"/>
    <dgm:cxn modelId="{879B2B51-9ECD-423F-81D7-47E237E0DCC1}" type="presParOf" srcId="{390C1C3B-6129-4C99-A726-A415CC558D82}" destId="{8B370425-E775-498E-98D5-D5DF4CF3CF98}" srcOrd="0" destOrd="0" presId="urn:microsoft.com/office/officeart/2018/2/layout/IconLabelList"/>
    <dgm:cxn modelId="{36612B76-A954-4388-9914-DB74A6AB5584}" type="presParOf" srcId="{390C1C3B-6129-4C99-A726-A415CC558D82}" destId="{2C8D6EE6-9E16-4532-8906-1FFD083A553E}" srcOrd="1" destOrd="0" presId="urn:microsoft.com/office/officeart/2018/2/layout/IconLabelList"/>
    <dgm:cxn modelId="{FA977DD9-0026-4D56-9544-87970CDAED04}" type="presParOf" srcId="{390C1C3B-6129-4C99-A726-A415CC558D82}" destId="{40A5590C-6A86-4140-9874-2F9C8FECA45C}" srcOrd="2" destOrd="0" presId="urn:microsoft.com/office/officeart/2018/2/layout/IconLabelList"/>
    <dgm:cxn modelId="{4FB9C529-22B5-4223-9948-34DEDB4CF706}" type="presParOf" srcId="{F5B29467-88B3-4EBD-B161-04B06650DCD0}" destId="{9C22A874-C7CD-4D72-955B-F54E5291ED0C}" srcOrd="1" destOrd="0" presId="urn:microsoft.com/office/officeart/2018/2/layout/IconLabelList"/>
    <dgm:cxn modelId="{A9498D9D-6FCA-4C5B-8A66-1DE3D76C9AF4}" type="presParOf" srcId="{F5B29467-88B3-4EBD-B161-04B06650DCD0}" destId="{96460305-B36A-46C7-B979-D9031265F7CA}" srcOrd="2" destOrd="0" presId="urn:microsoft.com/office/officeart/2018/2/layout/IconLabelList"/>
    <dgm:cxn modelId="{45864F27-730D-4E92-B2EB-428A2F67EBF1}" type="presParOf" srcId="{96460305-B36A-46C7-B979-D9031265F7CA}" destId="{59F515D7-5C75-45FE-A00D-E75D317B823F}" srcOrd="0" destOrd="0" presId="urn:microsoft.com/office/officeart/2018/2/layout/IconLabelList"/>
    <dgm:cxn modelId="{532200C7-D81F-4129-9847-BE69FE46DDAB}" type="presParOf" srcId="{96460305-B36A-46C7-B979-D9031265F7CA}" destId="{05521408-33FA-4E62-88C7-21B47FF13633}" srcOrd="1" destOrd="0" presId="urn:microsoft.com/office/officeart/2018/2/layout/IconLabelList"/>
    <dgm:cxn modelId="{AAE2D745-755D-4ADE-AE7A-5EF5A3DC341E}" type="presParOf" srcId="{96460305-B36A-46C7-B979-D9031265F7CA}" destId="{16D61AD4-DE0C-4252-A011-84CDE2F03F43}" srcOrd="2" destOrd="0" presId="urn:microsoft.com/office/officeart/2018/2/layout/IconLabelList"/>
    <dgm:cxn modelId="{D02805EB-1770-44E9-9C5E-ECCB2060210F}" type="presParOf" srcId="{F5B29467-88B3-4EBD-B161-04B06650DCD0}" destId="{66FB1FBA-5A44-4C65-B6E3-B2864F442B37}" srcOrd="3" destOrd="0" presId="urn:microsoft.com/office/officeart/2018/2/layout/IconLabelList"/>
    <dgm:cxn modelId="{FD05736B-F632-457C-A3E7-575EA8CF77EE}" type="presParOf" srcId="{F5B29467-88B3-4EBD-B161-04B06650DCD0}" destId="{E86378C9-1159-4C3C-83E8-60B1DEAF4F0C}" srcOrd="4" destOrd="0" presId="urn:microsoft.com/office/officeart/2018/2/layout/IconLabelList"/>
    <dgm:cxn modelId="{6A96C850-0655-498C-AE09-DEE942818124}" type="presParOf" srcId="{E86378C9-1159-4C3C-83E8-60B1DEAF4F0C}" destId="{93175D87-589A-4F16-B86F-2AB5B9A97FE8}" srcOrd="0" destOrd="0" presId="urn:microsoft.com/office/officeart/2018/2/layout/IconLabelList"/>
    <dgm:cxn modelId="{5F936D4B-7FD2-4EB4-BF1B-8A2F44B27506}" type="presParOf" srcId="{E86378C9-1159-4C3C-83E8-60B1DEAF4F0C}" destId="{559EC86A-997F-402D-AD6A-C3D3EE0ED9E1}" srcOrd="1" destOrd="0" presId="urn:microsoft.com/office/officeart/2018/2/layout/IconLabelList"/>
    <dgm:cxn modelId="{8B35D648-8D93-4A3C-A23E-6275483371A6}" type="presParOf" srcId="{E86378C9-1159-4C3C-83E8-60B1DEAF4F0C}" destId="{D567B893-2888-44BD-9F0E-0AD605CE018D}" srcOrd="2" destOrd="0" presId="urn:microsoft.com/office/officeart/2018/2/layout/IconLabelList"/>
    <dgm:cxn modelId="{C9AA176E-C56A-4F8F-B5E0-D2E9E17D02B7}" type="presParOf" srcId="{F5B29467-88B3-4EBD-B161-04B06650DCD0}" destId="{7E3695E3-1563-4FC3-9D56-BA83BF41F55F}" srcOrd="5" destOrd="0" presId="urn:microsoft.com/office/officeart/2018/2/layout/IconLabelList"/>
    <dgm:cxn modelId="{F7CF799F-3EC9-4B36-A15A-48922188454D}" type="presParOf" srcId="{F5B29467-88B3-4EBD-B161-04B06650DCD0}" destId="{A051E7FD-59DD-4736-AC6A-B8CE9C3B9777}" srcOrd="6" destOrd="0" presId="urn:microsoft.com/office/officeart/2018/2/layout/IconLabelList"/>
    <dgm:cxn modelId="{2023F7F1-3CDC-47C1-89EE-6F047C96500A}" type="presParOf" srcId="{A051E7FD-59DD-4736-AC6A-B8CE9C3B9777}" destId="{7F4F576A-2524-43B2-B0A1-8C5B45211DDE}" srcOrd="0" destOrd="0" presId="urn:microsoft.com/office/officeart/2018/2/layout/IconLabelList"/>
    <dgm:cxn modelId="{6B029798-CD2A-44E7-81D1-3D176A9901E1}" type="presParOf" srcId="{A051E7FD-59DD-4736-AC6A-B8CE9C3B9777}" destId="{CF3D7382-E2F9-4192-94B6-5BA91E097DBE}" srcOrd="1" destOrd="0" presId="urn:microsoft.com/office/officeart/2018/2/layout/IconLabelList"/>
    <dgm:cxn modelId="{A4A4D317-B454-4288-86F0-7B3CB1307157}" type="presParOf" srcId="{A051E7FD-59DD-4736-AC6A-B8CE9C3B9777}" destId="{5FE0D65D-C8F4-4826-B517-6C2DDED2F1E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370425-E775-498E-98D5-D5DF4CF3CF98}">
      <dsp:nvSpPr>
        <dsp:cNvPr id="0" name=""/>
        <dsp:cNvSpPr/>
      </dsp:nvSpPr>
      <dsp:spPr>
        <a:xfrm>
          <a:off x="745987" y="1082018"/>
          <a:ext cx="919942" cy="91994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0A5590C-6A86-4140-9874-2F9C8FECA45C}">
      <dsp:nvSpPr>
        <dsp:cNvPr id="0" name=""/>
        <dsp:cNvSpPr/>
      </dsp:nvSpPr>
      <dsp:spPr>
        <a:xfrm>
          <a:off x="183800" y="2291463"/>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a:t>Labs are due at the start of lab</a:t>
          </a:r>
        </a:p>
      </dsp:txBody>
      <dsp:txXfrm>
        <a:off x="183800" y="2291463"/>
        <a:ext cx="2044316" cy="720000"/>
      </dsp:txXfrm>
    </dsp:sp>
    <dsp:sp modelId="{59F515D7-5C75-45FE-A00D-E75D317B823F}">
      <dsp:nvSpPr>
        <dsp:cNvPr id="0" name=""/>
        <dsp:cNvSpPr/>
      </dsp:nvSpPr>
      <dsp:spPr>
        <a:xfrm>
          <a:off x="3148059" y="1082018"/>
          <a:ext cx="919942" cy="91994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6D61AD4-DE0C-4252-A011-84CDE2F03F43}">
      <dsp:nvSpPr>
        <dsp:cNvPr id="0" name=""/>
        <dsp:cNvSpPr/>
      </dsp:nvSpPr>
      <dsp:spPr>
        <a:xfrm>
          <a:off x="2585872" y="2291463"/>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a:t>Read chapters 4 &amp; 5</a:t>
          </a:r>
        </a:p>
      </dsp:txBody>
      <dsp:txXfrm>
        <a:off x="2585872" y="2291463"/>
        <a:ext cx="2044316" cy="720000"/>
      </dsp:txXfrm>
    </dsp:sp>
    <dsp:sp modelId="{93175D87-589A-4F16-B86F-2AB5B9A97FE8}">
      <dsp:nvSpPr>
        <dsp:cNvPr id="0" name=""/>
        <dsp:cNvSpPr/>
      </dsp:nvSpPr>
      <dsp:spPr>
        <a:xfrm>
          <a:off x="5550131" y="1082018"/>
          <a:ext cx="919942" cy="91994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567B893-2888-44BD-9F0E-0AD605CE018D}">
      <dsp:nvSpPr>
        <dsp:cNvPr id="0" name=""/>
        <dsp:cNvSpPr/>
      </dsp:nvSpPr>
      <dsp:spPr>
        <a:xfrm>
          <a:off x="4987944" y="2291463"/>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a:t>Homework 1 due up front</a:t>
          </a:r>
        </a:p>
      </dsp:txBody>
      <dsp:txXfrm>
        <a:off x="4987944" y="2291463"/>
        <a:ext cx="2044316" cy="720000"/>
      </dsp:txXfrm>
    </dsp:sp>
    <dsp:sp modelId="{7F4F576A-2524-43B2-B0A1-8C5B45211DDE}">
      <dsp:nvSpPr>
        <dsp:cNvPr id="0" name=""/>
        <dsp:cNvSpPr/>
      </dsp:nvSpPr>
      <dsp:spPr>
        <a:xfrm>
          <a:off x="7952203" y="1082018"/>
          <a:ext cx="919942" cy="91994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5FE0D65D-C8F4-4826-B517-6C2DDED2F1EB}">
      <dsp:nvSpPr>
        <dsp:cNvPr id="0" name=""/>
        <dsp:cNvSpPr/>
      </dsp:nvSpPr>
      <dsp:spPr>
        <a:xfrm>
          <a:off x="7390016" y="2291463"/>
          <a:ext cx="204431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90000"/>
            </a:lnSpc>
            <a:spcBef>
              <a:spcPct val="0"/>
            </a:spcBef>
            <a:spcAft>
              <a:spcPct val="35000"/>
            </a:spcAft>
            <a:buNone/>
          </a:pPr>
          <a:r>
            <a:rPr lang="en-US" sz="2300" kern="1200"/>
            <a:t>Homework 2 due next week</a:t>
          </a:r>
        </a:p>
      </dsp:txBody>
      <dsp:txXfrm>
        <a:off x="7390016" y="2291463"/>
        <a:ext cx="2044316"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3921C8-A7A2-4D5B-A1FF-E1709D0A9658}" type="datetimeFigureOut">
              <a:rPr lang="en-US" smtClean="0"/>
              <a:t>2/13/2019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4041A9-4F6F-44D0-BB08-67DA769DC7F3}" type="slidenum">
              <a:rPr lang="en-US" smtClean="0"/>
              <a:t>‹#›</a:t>
            </a:fld>
            <a:endParaRPr lang="en-US"/>
          </a:p>
        </p:txBody>
      </p:sp>
    </p:spTree>
    <p:extLst>
      <p:ext uri="{BB962C8B-B14F-4D97-AF65-F5344CB8AC3E}">
        <p14:creationId xmlns:p14="http://schemas.microsoft.com/office/powerpoint/2010/main" val="2127873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6842B62-E281-428C-ABB8-3E4F76F2FC77}" type="slidenum">
              <a:rPr lang="en-US"/>
              <a:pPr/>
              <a:t>3</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Arial" panose="020B0604020202020204" pitchFamily="34" charset="0"/>
            </a:endParaRPr>
          </a:p>
        </p:txBody>
      </p:sp>
    </p:spTree>
    <p:extLst>
      <p:ext uri="{BB962C8B-B14F-4D97-AF65-F5344CB8AC3E}">
        <p14:creationId xmlns:p14="http://schemas.microsoft.com/office/powerpoint/2010/main" val="537985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3C7B7F-7F36-4277-898A-31523161E597}" type="slidenum">
              <a:rPr lang="en-US"/>
              <a:pPr/>
              <a:t>4</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atin typeface="Arial" panose="020B0604020202020204" pitchFamily="34" charset="0"/>
              </a:rPr>
              <a:t>Imagine trying to develop a huge program like the Windows or Mac OS with hundreds of thousands (or millions of lines of code). No way to do it all in one big program file. Is the work of hundreds of computer programmers, each working on smaller pieces of the problem that are then brought together. </a:t>
            </a:r>
          </a:p>
          <a:p>
            <a:pPr marL="228600" indent="-228600" eaLnBrk="1" hangingPunct="1"/>
            <a:endParaRPr lang="en-US">
              <a:latin typeface="Arial" panose="020B0604020202020204" pitchFamily="34" charset="0"/>
            </a:endParaRPr>
          </a:p>
          <a:p>
            <a:pPr marL="228600" indent="-228600" eaLnBrk="1" hangingPunct="1"/>
            <a:r>
              <a:rPr lang="en-US">
                <a:latin typeface="Arial" panose="020B0604020202020204" pitchFamily="34" charset="0"/>
              </a:rPr>
              <a:t>By ‘abstraction’, I mean a way to simplify or separate the details of how a process works to an essential set of features that allow the process to be used. Example: a stick figure compared to a Leonardo da Vinci drawing or a photograph of a man. In programming a function allows you to not need to know the details of the function in order to be able to use it. Ex. sqrt()</a:t>
            </a:r>
          </a:p>
        </p:txBody>
      </p:sp>
    </p:spTree>
    <p:extLst>
      <p:ext uri="{BB962C8B-B14F-4D97-AF65-F5344CB8AC3E}">
        <p14:creationId xmlns:p14="http://schemas.microsoft.com/office/powerpoint/2010/main" val="1330775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3C7B7F-7F36-4277-898A-31523161E597}" type="slidenum">
              <a:rPr lang="en-US"/>
              <a:pPr/>
              <a:t>5</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US">
                <a:latin typeface="Arial" panose="020B0604020202020204" pitchFamily="34" charset="0"/>
              </a:rPr>
              <a:t>Imagine trying to develop a huge program like the Windows or Mac OS with hundreds of thousands (or millions of lines of code). No way to do it all in one big program file. Is the work of hundreds of computer programmers, each working on smaller pieces of the problem that are then brought together. </a:t>
            </a:r>
          </a:p>
          <a:p>
            <a:pPr marL="228600" indent="-228600" eaLnBrk="1" hangingPunct="1"/>
            <a:endParaRPr lang="en-US">
              <a:latin typeface="Arial" panose="020B0604020202020204" pitchFamily="34" charset="0"/>
            </a:endParaRPr>
          </a:p>
          <a:p>
            <a:pPr marL="228600" indent="-228600" eaLnBrk="1" hangingPunct="1"/>
            <a:r>
              <a:rPr lang="en-US">
                <a:latin typeface="Arial" panose="020B0604020202020204" pitchFamily="34" charset="0"/>
              </a:rPr>
              <a:t>By ‘abstraction’, I mean a way to simplify or separate the details of how a process works to an essential set of features that allow the process to be used. Example: a stick figure compared to a Leonardo da Vinci drawing or a photograph of a man. In programming a function allows you to not need to know the details of the function in order to be able to use it. Ex. sqrt()</a:t>
            </a:r>
          </a:p>
        </p:txBody>
      </p:sp>
    </p:spTree>
    <p:extLst>
      <p:ext uri="{BB962C8B-B14F-4D97-AF65-F5344CB8AC3E}">
        <p14:creationId xmlns:p14="http://schemas.microsoft.com/office/powerpoint/2010/main" val="709456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4286692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281633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38147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957069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57271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6993150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18594571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5356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204238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4F28DE-0306-43EA-A24D-A7FEAF8D5C6D}"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370097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4F28DE-0306-43EA-A24D-A7FEAF8D5C6D}"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1588724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4F28DE-0306-43EA-A24D-A7FEAF8D5C6D}" type="datetimeFigureOut">
              <a:rPr lang="en-US" smtClean="0"/>
              <a:t>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866149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4F28DE-0306-43EA-A24D-A7FEAF8D5C6D}" type="datetimeFigureOut">
              <a:rPr lang="en-US" smtClean="0"/>
              <a:t>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748873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4F28DE-0306-43EA-A24D-A7FEAF8D5C6D}" type="datetimeFigureOut">
              <a:rPr lang="en-US" smtClean="0"/>
              <a:t>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4080155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64F28DE-0306-43EA-A24D-A7FEAF8D5C6D}"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225567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64F28DE-0306-43EA-A24D-A7FEAF8D5C6D}"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5396A1-48A9-4A30-8D19-6460D3A06813}" type="slidenum">
              <a:rPr lang="en-US" smtClean="0"/>
              <a:t>‹#›</a:t>
            </a:fld>
            <a:endParaRPr lang="en-US"/>
          </a:p>
        </p:txBody>
      </p:sp>
    </p:spTree>
    <p:extLst>
      <p:ext uri="{BB962C8B-B14F-4D97-AF65-F5344CB8AC3E}">
        <p14:creationId xmlns:p14="http://schemas.microsoft.com/office/powerpoint/2010/main" val="4268098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64F28DE-0306-43EA-A24D-A7FEAF8D5C6D}" type="datetimeFigureOut">
              <a:rPr lang="en-US" smtClean="0"/>
              <a:t>2/13/2019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35396A1-48A9-4A30-8D19-6460D3A06813}" type="slidenum">
              <a:rPr lang="en-US" smtClean="0"/>
              <a:t>‹#›</a:t>
            </a:fld>
            <a:endParaRPr lang="en-US"/>
          </a:p>
        </p:txBody>
      </p:sp>
    </p:spTree>
    <p:extLst>
      <p:ext uri="{BB962C8B-B14F-4D97-AF65-F5344CB8AC3E}">
        <p14:creationId xmlns:p14="http://schemas.microsoft.com/office/powerpoint/2010/main" val="20770514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78BE-D4FE-48EB-93BB-A20B2DD8DDF8}"/>
              </a:ext>
            </a:extLst>
          </p:cNvPr>
          <p:cNvSpPr>
            <a:spLocks noGrp="1"/>
          </p:cNvSpPr>
          <p:nvPr>
            <p:ph type="ctrTitle"/>
          </p:nvPr>
        </p:nvSpPr>
        <p:spPr/>
        <p:txBody>
          <a:bodyPr/>
          <a:lstStyle/>
          <a:p>
            <a:r>
              <a:rPr lang="en-US" dirty="0"/>
              <a:t>Lecture 3</a:t>
            </a:r>
            <a:br>
              <a:rPr lang="en-US" dirty="0"/>
            </a:br>
            <a:r>
              <a:rPr lang="en-US" sz="4000" dirty="0"/>
              <a:t>Functions</a:t>
            </a:r>
            <a:endParaRPr lang="en-US" dirty="0"/>
          </a:p>
        </p:txBody>
      </p:sp>
      <p:sp>
        <p:nvSpPr>
          <p:cNvPr id="3" name="Subtitle 2">
            <a:extLst>
              <a:ext uri="{FF2B5EF4-FFF2-40B4-BE49-F238E27FC236}">
                <a16:creationId xmlns:a16="http://schemas.microsoft.com/office/drawing/2014/main" id="{4B3A3D9E-34AF-4086-B7A9-711F6636E357}"/>
              </a:ext>
            </a:extLst>
          </p:cNvPr>
          <p:cNvSpPr>
            <a:spLocks noGrp="1"/>
          </p:cNvSpPr>
          <p:nvPr>
            <p:ph type="subTitle" idx="1"/>
          </p:nvPr>
        </p:nvSpPr>
        <p:spPr/>
        <p:txBody>
          <a:bodyPr/>
          <a:lstStyle/>
          <a:p>
            <a:r>
              <a:rPr lang="en-US" dirty="0"/>
              <a:t>Bryan Burlingame</a:t>
            </a:r>
          </a:p>
          <a:p>
            <a:r>
              <a:rPr lang="en-US" dirty="0"/>
              <a:t>13 February 2019</a:t>
            </a:r>
          </a:p>
        </p:txBody>
      </p:sp>
    </p:spTree>
    <p:extLst>
      <p:ext uri="{BB962C8B-B14F-4D97-AF65-F5344CB8AC3E}">
        <p14:creationId xmlns:p14="http://schemas.microsoft.com/office/powerpoint/2010/main" val="3240508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21332-9512-4DA4-B972-DBBEDFF96A7C}"/>
              </a:ext>
            </a:extLst>
          </p:cNvPr>
          <p:cNvSpPr>
            <a:spLocks noGrp="1"/>
          </p:cNvSpPr>
          <p:nvPr>
            <p:ph type="title"/>
          </p:nvPr>
        </p:nvSpPr>
        <p:spPr>
          <a:xfrm>
            <a:off x="677334" y="609600"/>
            <a:ext cx="8596668" cy="848980"/>
          </a:xfrm>
        </p:spPr>
        <p:txBody>
          <a:bodyPr/>
          <a:lstStyle/>
          <a:p>
            <a:r>
              <a:rPr lang="en-US"/>
              <a:t>Aliases</a:t>
            </a:r>
            <a:endParaRPr lang="en-US" dirty="0"/>
          </a:p>
        </p:txBody>
      </p:sp>
      <p:sp>
        <p:nvSpPr>
          <p:cNvPr id="3" name="Content Placeholder 2">
            <a:extLst>
              <a:ext uri="{FF2B5EF4-FFF2-40B4-BE49-F238E27FC236}">
                <a16:creationId xmlns:a16="http://schemas.microsoft.com/office/drawing/2014/main" id="{2B8DE2CC-DD42-42C8-8A1F-8FB95C0B7F24}"/>
              </a:ext>
            </a:extLst>
          </p:cNvPr>
          <p:cNvSpPr>
            <a:spLocks noGrp="1"/>
          </p:cNvSpPr>
          <p:nvPr>
            <p:ph idx="1"/>
          </p:nvPr>
        </p:nvSpPr>
        <p:spPr>
          <a:xfrm>
            <a:off x="677334" y="1378291"/>
            <a:ext cx="3185448" cy="4663071"/>
          </a:xfrm>
        </p:spPr>
        <p:txBody>
          <a:bodyPr/>
          <a:lstStyle/>
          <a:p>
            <a:r>
              <a:rPr lang="en-US" sz="2400" dirty="0"/>
              <a:t>Shortened names to refer to module objects</a:t>
            </a:r>
          </a:p>
          <a:p>
            <a:r>
              <a:rPr lang="en-US" sz="2400" dirty="0"/>
              <a:t>Declared using the </a:t>
            </a:r>
            <a:r>
              <a:rPr lang="en-US" sz="2400" b="1" dirty="0">
                <a:solidFill>
                  <a:srgbClr val="508926"/>
                </a:solidFill>
              </a:rPr>
              <a:t>as</a:t>
            </a:r>
            <a:r>
              <a:rPr lang="en-US" sz="2400" dirty="0"/>
              <a:t> keyword</a:t>
            </a:r>
            <a:endParaRPr lang="en-US" dirty="0"/>
          </a:p>
        </p:txBody>
      </p:sp>
      <p:pic>
        <p:nvPicPr>
          <p:cNvPr id="4" name="Picture 3">
            <a:extLst>
              <a:ext uri="{FF2B5EF4-FFF2-40B4-BE49-F238E27FC236}">
                <a16:creationId xmlns:a16="http://schemas.microsoft.com/office/drawing/2014/main" id="{EDF8B6FD-1141-4F37-A4D0-7B14EF93D995}"/>
              </a:ext>
            </a:extLst>
          </p:cNvPr>
          <p:cNvPicPr>
            <a:picLocks noChangeAspect="1"/>
          </p:cNvPicPr>
          <p:nvPr/>
        </p:nvPicPr>
        <p:blipFill>
          <a:blip r:embed="rId2"/>
          <a:stretch>
            <a:fillRect/>
          </a:stretch>
        </p:blipFill>
        <p:spPr>
          <a:xfrm>
            <a:off x="3782494" y="414825"/>
            <a:ext cx="5519360" cy="5303520"/>
          </a:xfrm>
          <a:prstGeom prst="rect">
            <a:avLst/>
          </a:prstGeom>
        </p:spPr>
      </p:pic>
    </p:spTree>
    <p:extLst>
      <p:ext uri="{BB962C8B-B14F-4D97-AF65-F5344CB8AC3E}">
        <p14:creationId xmlns:p14="http://schemas.microsoft.com/office/powerpoint/2010/main" val="62910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FF186-18D2-40DB-B143-BA714F39072E}"/>
              </a:ext>
            </a:extLst>
          </p:cNvPr>
          <p:cNvSpPr>
            <a:spLocks noGrp="1"/>
          </p:cNvSpPr>
          <p:nvPr>
            <p:ph type="title"/>
          </p:nvPr>
        </p:nvSpPr>
        <p:spPr/>
        <p:txBody>
          <a:bodyPr/>
          <a:lstStyle/>
          <a:p>
            <a:r>
              <a:rPr lang="en-US" dirty="0"/>
              <a:t>Composition</a:t>
            </a:r>
          </a:p>
        </p:txBody>
      </p:sp>
      <p:sp>
        <p:nvSpPr>
          <p:cNvPr id="3" name="Content Placeholder 2">
            <a:extLst>
              <a:ext uri="{FF2B5EF4-FFF2-40B4-BE49-F238E27FC236}">
                <a16:creationId xmlns:a16="http://schemas.microsoft.com/office/drawing/2014/main" id="{DED05744-85ED-4AD0-BB57-CC3F76FE78A7}"/>
              </a:ext>
            </a:extLst>
          </p:cNvPr>
          <p:cNvSpPr>
            <a:spLocks noGrp="1"/>
          </p:cNvSpPr>
          <p:nvPr>
            <p:ph idx="1"/>
          </p:nvPr>
        </p:nvSpPr>
        <p:spPr>
          <a:xfrm>
            <a:off x="677334" y="1217851"/>
            <a:ext cx="8596668" cy="5138343"/>
          </a:xfrm>
        </p:spPr>
        <p:txBody>
          <a:bodyPr>
            <a:normAutofit fontScale="92500" lnSpcReduction="20000"/>
          </a:bodyPr>
          <a:lstStyle/>
          <a:p>
            <a:r>
              <a:rPr lang="en-US" sz="2600" dirty="0"/>
              <a:t>Using an expression as part of a larger statement</a:t>
            </a:r>
          </a:p>
          <a:p>
            <a:r>
              <a:rPr lang="en-US" sz="2600" dirty="0"/>
              <a:t>Anywhere a value can be used, a function which returns a value can be used in its place</a:t>
            </a:r>
          </a:p>
          <a:p>
            <a:endParaRPr lang="en-US" sz="2600" dirty="0"/>
          </a:p>
          <a:p>
            <a:endParaRPr lang="en-US" sz="2600" dirty="0"/>
          </a:p>
          <a:p>
            <a:endParaRPr lang="en-US" sz="2600" dirty="0"/>
          </a:p>
          <a:p>
            <a:endParaRPr lang="en-US" sz="2600" dirty="0"/>
          </a:p>
          <a:p>
            <a:endParaRPr lang="en-US" sz="2600" dirty="0"/>
          </a:p>
          <a:p>
            <a:r>
              <a:rPr lang="en-US" sz="2600" dirty="0"/>
              <a:t>In this example, a call to </a:t>
            </a:r>
            <a:r>
              <a:rPr lang="en-US" sz="2600" dirty="0" err="1">
                <a:solidFill>
                  <a:srgbClr val="508926"/>
                </a:solidFill>
              </a:rPr>
              <a:t>math.tan</a:t>
            </a:r>
            <a:r>
              <a:rPr lang="en-US" sz="2600" dirty="0">
                <a:solidFill>
                  <a:srgbClr val="508926"/>
                </a:solidFill>
              </a:rPr>
              <a:t> </a:t>
            </a:r>
            <a:r>
              <a:rPr lang="en-US" sz="2600" dirty="0"/>
              <a:t>is a parameter for a call to </a:t>
            </a:r>
            <a:r>
              <a:rPr lang="en-US" sz="2600" dirty="0" err="1">
                <a:solidFill>
                  <a:srgbClr val="508926"/>
                </a:solidFill>
              </a:rPr>
              <a:t>math.cos</a:t>
            </a:r>
            <a:r>
              <a:rPr lang="en-US" sz="2600" dirty="0">
                <a:solidFill>
                  <a:srgbClr val="508926"/>
                </a:solidFill>
              </a:rPr>
              <a:t> </a:t>
            </a:r>
            <a:r>
              <a:rPr lang="en-US" sz="2600" dirty="0"/>
              <a:t>which in turn is a parameter to </a:t>
            </a:r>
            <a:r>
              <a:rPr lang="en-US" sz="2600" dirty="0" err="1">
                <a:solidFill>
                  <a:srgbClr val="508926"/>
                </a:solidFill>
              </a:rPr>
              <a:t>math.sin</a:t>
            </a:r>
            <a:r>
              <a:rPr lang="en-US" sz="2600" dirty="0"/>
              <a:t>, which is in turn a parameter to </a:t>
            </a:r>
            <a:r>
              <a:rPr lang="en-US" sz="2600" dirty="0">
                <a:solidFill>
                  <a:srgbClr val="508926"/>
                </a:solidFill>
              </a:rPr>
              <a:t>print</a:t>
            </a:r>
            <a:r>
              <a:rPr lang="en-US" sz="2600" dirty="0"/>
              <a:t>.</a:t>
            </a:r>
          </a:p>
          <a:p>
            <a:pPr lvl="1"/>
            <a:r>
              <a:rPr lang="en-US" sz="2200" dirty="0"/>
              <a:t>This works because tan returns a float, which is a valid parameter value for cos, which in turn returns a float, which is a valid parameter value for sin, etc.</a:t>
            </a:r>
          </a:p>
          <a:p>
            <a:endParaRPr lang="en-US" dirty="0"/>
          </a:p>
        </p:txBody>
      </p:sp>
      <p:pic>
        <p:nvPicPr>
          <p:cNvPr id="5" name="Picture 4">
            <a:extLst>
              <a:ext uri="{FF2B5EF4-FFF2-40B4-BE49-F238E27FC236}">
                <a16:creationId xmlns:a16="http://schemas.microsoft.com/office/drawing/2014/main" id="{45601FB5-F93C-403F-A8A9-6F989B0B29D5}"/>
              </a:ext>
            </a:extLst>
          </p:cNvPr>
          <p:cNvPicPr>
            <a:picLocks noChangeAspect="1"/>
          </p:cNvPicPr>
          <p:nvPr/>
        </p:nvPicPr>
        <p:blipFill>
          <a:blip r:embed="rId2"/>
          <a:stretch>
            <a:fillRect/>
          </a:stretch>
        </p:blipFill>
        <p:spPr>
          <a:xfrm>
            <a:off x="740720" y="2519362"/>
            <a:ext cx="6134100" cy="1819275"/>
          </a:xfrm>
          <a:prstGeom prst="rect">
            <a:avLst/>
          </a:prstGeom>
        </p:spPr>
      </p:pic>
    </p:spTree>
    <p:extLst>
      <p:ext uri="{BB962C8B-B14F-4D97-AF65-F5344CB8AC3E}">
        <p14:creationId xmlns:p14="http://schemas.microsoft.com/office/powerpoint/2010/main" val="200282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BF644-A30B-420F-AF92-7A2977879601}"/>
              </a:ext>
            </a:extLst>
          </p:cNvPr>
          <p:cNvSpPr>
            <a:spLocks noGrp="1"/>
          </p:cNvSpPr>
          <p:nvPr>
            <p:ph type="title"/>
          </p:nvPr>
        </p:nvSpPr>
        <p:spPr>
          <a:xfrm>
            <a:off x="76699" y="116541"/>
            <a:ext cx="5624854" cy="1320800"/>
          </a:xfrm>
        </p:spPr>
        <p:txBody>
          <a:bodyPr>
            <a:normAutofit/>
          </a:bodyPr>
          <a:lstStyle/>
          <a:p>
            <a:r>
              <a:rPr lang="en-US" sz="3200" dirty="0"/>
              <a:t>Defining Simple Functions</a:t>
            </a:r>
          </a:p>
        </p:txBody>
      </p:sp>
      <p:pic>
        <p:nvPicPr>
          <p:cNvPr id="5" name="Picture 4">
            <a:extLst>
              <a:ext uri="{FF2B5EF4-FFF2-40B4-BE49-F238E27FC236}">
                <a16:creationId xmlns:a16="http://schemas.microsoft.com/office/drawing/2014/main" id="{1AADD8B1-1472-45E3-AF1C-FB1B9A0319BC}"/>
              </a:ext>
            </a:extLst>
          </p:cNvPr>
          <p:cNvPicPr>
            <a:picLocks noChangeAspect="1"/>
          </p:cNvPicPr>
          <p:nvPr/>
        </p:nvPicPr>
        <p:blipFill>
          <a:blip r:embed="rId2"/>
          <a:stretch>
            <a:fillRect/>
          </a:stretch>
        </p:blipFill>
        <p:spPr>
          <a:xfrm>
            <a:off x="5001434" y="0"/>
            <a:ext cx="4064346" cy="6858000"/>
          </a:xfrm>
          <a:prstGeom prst="rect">
            <a:avLst/>
          </a:prstGeom>
        </p:spPr>
      </p:pic>
      <p:sp>
        <p:nvSpPr>
          <p:cNvPr id="3" name="Content Placeholder 2">
            <a:extLst>
              <a:ext uri="{FF2B5EF4-FFF2-40B4-BE49-F238E27FC236}">
                <a16:creationId xmlns:a16="http://schemas.microsoft.com/office/drawing/2014/main" id="{C608F2F5-A22B-4834-8A13-161B2CA03BF1}"/>
              </a:ext>
            </a:extLst>
          </p:cNvPr>
          <p:cNvSpPr>
            <a:spLocks noGrp="1"/>
          </p:cNvSpPr>
          <p:nvPr>
            <p:ph idx="1"/>
          </p:nvPr>
        </p:nvSpPr>
        <p:spPr>
          <a:xfrm>
            <a:off x="381001" y="744072"/>
            <a:ext cx="5136776" cy="5604978"/>
          </a:xfrm>
        </p:spPr>
        <p:txBody>
          <a:bodyPr>
            <a:normAutofit lnSpcReduction="10000"/>
          </a:bodyPr>
          <a:lstStyle/>
          <a:p>
            <a:r>
              <a:rPr lang="en-US" sz="2400" dirty="0"/>
              <a:t>A function is defined with the </a:t>
            </a:r>
            <a:r>
              <a:rPr lang="en-US" sz="2400" b="1" dirty="0">
                <a:solidFill>
                  <a:srgbClr val="508926"/>
                </a:solidFill>
              </a:rPr>
              <a:t>def</a:t>
            </a:r>
            <a:r>
              <a:rPr lang="en-US" sz="2400" dirty="0"/>
              <a:t> keyword</a:t>
            </a:r>
          </a:p>
          <a:p>
            <a:r>
              <a:rPr lang="en-US" sz="2400" dirty="0"/>
              <a:t>Functions have two parts, a </a:t>
            </a:r>
            <a:r>
              <a:rPr lang="en-US" sz="2400" b="1" dirty="0">
                <a:solidFill>
                  <a:srgbClr val="508926"/>
                </a:solidFill>
              </a:rPr>
              <a:t>header</a:t>
            </a:r>
            <a:r>
              <a:rPr lang="en-US" sz="2400" dirty="0"/>
              <a:t> and a </a:t>
            </a:r>
            <a:r>
              <a:rPr lang="en-US" sz="2400" b="1" dirty="0">
                <a:solidFill>
                  <a:srgbClr val="508926"/>
                </a:solidFill>
              </a:rPr>
              <a:t>body</a:t>
            </a:r>
          </a:p>
          <a:p>
            <a:r>
              <a:rPr lang="en-US" sz="2400" dirty="0"/>
              <a:t>The header gives the function a name and defines allowed parameters</a:t>
            </a:r>
          </a:p>
          <a:p>
            <a:pPr lvl="1"/>
            <a:r>
              <a:rPr lang="en-US" sz="2400" dirty="0"/>
              <a:t>The header is the first line</a:t>
            </a:r>
          </a:p>
          <a:p>
            <a:r>
              <a:rPr lang="en-US" sz="2400" dirty="0"/>
              <a:t>The body contains the statements which define the functions action</a:t>
            </a:r>
          </a:p>
          <a:p>
            <a:pPr lvl="1"/>
            <a:r>
              <a:rPr lang="en-US" sz="2400" dirty="0"/>
              <a:t>Note how the body is indented</a:t>
            </a:r>
          </a:p>
          <a:p>
            <a:r>
              <a:rPr lang="en-US" sz="2400" dirty="0"/>
              <a:t>Together, the header and body is the </a:t>
            </a:r>
            <a:r>
              <a:rPr lang="en-US" sz="2400" b="1" dirty="0">
                <a:solidFill>
                  <a:srgbClr val="508926"/>
                </a:solidFill>
              </a:rPr>
              <a:t>function</a:t>
            </a:r>
            <a:r>
              <a:rPr lang="en-US" sz="2400" b="1" dirty="0"/>
              <a:t> </a:t>
            </a:r>
            <a:r>
              <a:rPr lang="en-US" sz="2400" b="1" dirty="0">
                <a:solidFill>
                  <a:srgbClr val="508926"/>
                </a:solidFill>
              </a:rPr>
              <a:t>definition</a:t>
            </a:r>
          </a:p>
          <a:p>
            <a:pPr marL="0" indent="0">
              <a:buNone/>
            </a:pPr>
            <a:endParaRPr lang="en-US" dirty="0"/>
          </a:p>
        </p:txBody>
      </p:sp>
    </p:spTree>
    <p:extLst>
      <p:ext uri="{BB962C8B-B14F-4D97-AF65-F5344CB8AC3E}">
        <p14:creationId xmlns:p14="http://schemas.microsoft.com/office/powerpoint/2010/main" val="3392360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28C1B56-F516-4B27-A9ED-3579F8DCAE03}"/>
              </a:ext>
            </a:extLst>
          </p:cNvPr>
          <p:cNvPicPr>
            <a:picLocks noChangeAspect="1"/>
          </p:cNvPicPr>
          <p:nvPr/>
        </p:nvPicPr>
        <p:blipFill>
          <a:blip r:embed="rId2"/>
          <a:stretch>
            <a:fillRect/>
          </a:stretch>
        </p:blipFill>
        <p:spPr>
          <a:xfrm>
            <a:off x="5393597" y="1852214"/>
            <a:ext cx="6480943" cy="3294033"/>
          </a:xfrm>
          <a:prstGeom prst="rect">
            <a:avLst/>
          </a:prstGeom>
        </p:spPr>
      </p:pic>
      <p:sp>
        <p:nvSpPr>
          <p:cNvPr id="11" name="Rectangle 10">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B33F3D7-E699-435A-BC67-F99954DA250C}"/>
              </a:ext>
            </a:extLst>
          </p:cNvPr>
          <p:cNvSpPr>
            <a:spLocks noGrp="1"/>
          </p:cNvSpPr>
          <p:nvPr>
            <p:ph type="title"/>
          </p:nvPr>
        </p:nvSpPr>
        <p:spPr>
          <a:xfrm>
            <a:off x="673754" y="643467"/>
            <a:ext cx="4203045" cy="1375608"/>
          </a:xfrm>
        </p:spPr>
        <p:txBody>
          <a:bodyPr anchor="ctr">
            <a:normAutofit/>
          </a:bodyPr>
          <a:lstStyle/>
          <a:p>
            <a:r>
              <a:rPr lang="en-US">
                <a:solidFill>
                  <a:schemeClr val="bg1"/>
                </a:solidFill>
              </a:rPr>
              <a:t>Variable Scope</a:t>
            </a:r>
          </a:p>
        </p:txBody>
      </p:sp>
      <p:sp>
        <p:nvSpPr>
          <p:cNvPr id="3" name="Content Placeholder 2">
            <a:extLst>
              <a:ext uri="{FF2B5EF4-FFF2-40B4-BE49-F238E27FC236}">
                <a16:creationId xmlns:a16="http://schemas.microsoft.com/office/drawing/2014/main" id="{41B9BFB8-5DAA-4987-B6B1-98AF093F3198}"/>
              </a:ext>
            </a:extLst>
          </p:cNvPr>
          <p:cNvSpPr>
            <a:spLocks noGrp="1"/>
          </p:cNvSpPr>
          <p:nvPr>
            <p:ph idx="1"/>
          </p:nvPr>
        </p:nvSpPr>
        <p:spPr>
          <a:xfrm>
            <a:off x="648897" y="1734671"/>
            <a:ext cx="4227901" cy="3866029"/>
          </a:xfrm>
        </p:spPr>
        <p:txBody>
          <a:bodyPr>
            <a:normAutofit/>
          </a:bodyPr>
          <a:lstStyle/>
          <a:p>
            <a:r>
              <a:rPr lang="en-US" sz="2000" dirty="0">
                <a:solidFill>
                  <a:schemeClr val="bg1"/>
                </a:solidFill>
              </a:rPr>
              <a:t>Variables which are declared within a function or are in the parameter list can only be used within that function</a:t>
            </a:r>
          </a:p>
          <a:p>
            <a:pPr lvl="1"/>
            <a:r>
              <a:rPr lang="en-US" sz="2000" dirty="0">
                <a:solidFill>
                  <a:schemeClr val="bg1"/>
                </a:solidFill>
              </a:rPr>
              <a:t>These variables are said to be </a:t>
            </a:r>
            <a:r>
              <a:rPr lang="en-US" sz="2000" b="1" dirty="0">
                <a:solidFill>
                  <a:schemeClr val="accent1">
                    <a:lumMod val="60000"/>
                    <a:lumOff val="40000"/>
                  </a:schemeClr>
                </a:solidFill>
              </a:rPr>
              <a:t>local</a:t>
            </a:r>
            <a:r>
              <a:rPr lang="en-US" sz="2000" dirty="0">
                <a:solidFill>
                  <a:schemeClr val="bg1"/>
                </a:solidFill>
              </a:rPr>
              <a:t> to that function</a:t>
            </a:r>
          </a:p>
          <a:p>
            <a:pPr lvl="1"/>
            <a:r>
              <a:rPr lang="en-US" sz="2000" dirty="0">
                <a:solidFill>
                  <a:schemeClr val="bg1"/>
                </a:solidFill>
              </a:rPr>
              <a:t>Variables declared in the main function cannot be used in a function</a:t>
            </a:r>
          </a:p>
          <a:p>
            <a:pPr lvl="1"/>
            <a:r>
              <a:rPr lang="en-US" sz="2000" dirty="0">
                <a:solidFill>
                  <a:schemeClr val="bg1"/>
                </a:solidFill>
              </a:rPr>
              <a:t>Where a variable is valid, is the </a:t>
            </a:r>
            <a:r>
              <a:rPr lang="en-US" sz="2000" b="1" dirty="0">
                <a:solidFill>
                  <a:schemeClr val="accent1">
                    <a:lumMod val="60000"/>
                    <a:lumOff val="40000"/>
                  </a:schemeClr>
                </a:solidFill>
              </a:rPr>
              <a:t>scope</a:t>
            </a:r>
            <a:r>
              <a:rPr lang="en-US" sz="2000" dirty="0">
                <a:solidFill>
                  <a:schemeClr val="bg1"/>
                </a:solidFill>
              </a:rPr>
              <a:t> of the variable</a:t>
            </a:r>
          </a:p>
          <a:p>
            <a:endParaRPr lang="en-US" dirty="0">
              <a:solidFill>
                <a:schemeClr val="bg1"/>
              </a:solidFill>
            </a:endParaRPr>
          </a:p>
        </p:txBody>
      </p:sp>
      <p:sp>
        <p:nvSpPr>
          <p:cNvPr id="15" name="Isosceles Triangle 1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5" name="Right Brace 4">
            <a:extLst>
              <a:ext uri="{FF2B5EF4-FFF2-40B4-BE49-F238E27FC236}">
                <a16:creationId xmlns:a16="http://schemas.microsoft.com/office/drawing/2014/main" id="{90F40049-7C6B-4157-BF13-A50A44C9B554}"/>
              </a:ext>
            </a:extLst>
          </p:cNvPr>
          <p:cNvSpPr/>
          <p:nvPr/>
        </p:nvSpPr>
        <p:spPr>
          <a:xfrm>
            <a:off x="7679343" y="2019075"/>
            <a:ext cx="191186" cy="50968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a:extLst>
              <a:ext uri="{FF2B5EF4-FFF2-40B4-BE49-F238E27FC236}">
                <a16:creationId xmlns:a16="http://schemas.microsoft.com/office/drawing/2014/main" id="{EC4AB4E1-4F64-4199-B2B0-C0EA3FD01CAE}"/>
              </a:ext>
            </a:extLst>
          </p:cNvPr>
          <p:cNvSpPr/>
          <p:nvPr/>
        </p:nvSpPr>
        <p:spPr>
          <a:xfrm>
            <a:off x="7679342" y="2654188"/>
            <a:ext cx="191187" cy="67973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37AC2CA-D47B-46F7-A8B0-BC84699676BF}"/>
              </a:ext>
            </a:extLst>
          </p:cNvPr>
          <p:cNvSpPr txBox="1"/>
          <p:nvPr/>
        </p:nvSpPr>
        <p:spPr>
          <a:xfrm>
            <a:off x="7870529" y="1945143"/>
            <a:ext cx="2610010" cy="646331"/>
          </a:xfrm>
          <a:prstGeom prst="rect">
            <a:avLst/>
          </a:prstGeom>
          <a:noFill/>
        </p:spPr>
        <p:txBody>
          <a:bodyPr wrap="none" rtlCol="0">
            <a:spAutoFit/>
          </a:bodyPr>
          <a:lstStyle/>
          <a:p>
            <a:r>
              <a:rPr lang="en-US" dirty="0"/>
              <a:t>s is local to </a:t>
            </a:r>
            <a:r>
              <a:rPr lang="en-US" dirty="0" err="1"/>
              <a:t>print_sum</a:t>
            </a:r>
            <a:r>
              <a:rPr lang="en-US" dirty="0"/>
              <a:t>, </a:t>
            </a:r>
          </a:p>
          <a:p>
            <a:r>
              <a:rPr lang="en-US" dirty="0"/>
              <a:t>it can be used here</a:t>
            </a:r>
          </a:p>
        </p:txBody>
      </p:sp>
      <p:sp>
        <p:nvSpPr>
          <p:cNvPr id="12" name="TextBox 11">
            <a:extLst>
              <a:ext uri="{FF2B5EF4-FFF2-40B4-BE49-F238E27FC236}">
                <a16:creationId xmlns:a16="http://schemas.microsoft.com/office/drawing/2014/main" id="{690FA98F-D9A5-42BF-A273-982EB6810B8A}"/>
              </a:ext>
            </a:extLst>
          </p:cNvPr>
          <p:cNvSpPr txBox="1"/>
          <p:nvPr/>
        </p:nvSpPr>
        <p:spPr>
          <a:xfrm>
            <a:off x="7889720" y="2783646"/>
            <a:ext cx="1064715" cy="369332"/>
          </a:xfrm>
          <a:prstGeom prst="rect">
            <a:avLst/>
          </a:prstGeom>
          <a:noFill/>
        </p:spPr>
        <p:txBody>
          <a:bodyPr wrap="none" rtlCol="0">
            <a:spAutoFit/>
          </a:bodyPr>
          <a:lstStyle/>
          <a:p>
            <a:r>
              <a:rPr lang="en-US" dirty="0"/>
              <a:t>not here</a:t>
            </a:r>
          </a:p>
        </p:txBody>
      </p:sp>
      <p:sp>
        <p:nvSpPr>
          <p:cNvPr id="14" name="TextBox 13">
            <a:extLst>
              <a:ext uri="{FF2B5EF4-FFF2-40B4-BE49-F238E27FC236}">
                <a16:creationId xmlns:a16="http://schemas.microsoft.com/office/drawing/2014/main" id="{C165F777-5E5D-45A5-B60B-1A82D1DA8DDC}"/>
              </a:ext>
            </a:extLst>
          </p:cNvPr>
          <p:cNvSpPr txBox="1"/>
          <p:nvPr/>
        </p:nvSpPr>
        <p:spPr>
          <a:xfrm>
            <a:off x="9011062" y="4744298"/>
            <a:ext cx="1675459" cy="369332"/>
          </a:xfrm>
          <a:prstGeom prst="rect">
            <a:avLst/>
          </a:prstGeom>
          <a:noFill/>
        </p:spPr>
        <p:txBody>
          <a:bodyPr wrap="none" rtlCol="0">
            <a:spAutoFit/>
          </a:bodyPr>
          <a:lstStyle/>
          <a:p>
            <a:r>
              <a:rPr lang="en-US" dirty="0"/>
              <a:t>Note the error</a:t>
            </a:r>
          </a:p>
        </p:txBody>
      </p:sp>
      <p:sp>
        <p:nvSpPr>
          <p:cNvPr id="8" name="Oval 7">
            <a:extLst>
              <a:ext uri="{FF2B5EF4-FFF2-40B4-BE49-F238E27FC236}">
                <a16:creationId xmlns:a16="http://schemas.microsoft.com/office/drawing/2014/main" id="{DA187591-DAE8-44AD-B4D1-1D05345887FF}"/>
              </a:ext>
            </a:extLst>
          </p:cNvPr>
          <p:cNvSpPr/>
          <p:nvPr/>
        </p:nvSpPr>
        <p:spPr>
          <a:xfrm>
            <a:off x="5903140" y="4673150"/>
            <a:ext cx="3083065" cy="56602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3219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828C1B56-F516-4B27-A9ED-3579F8DCAE03}"/>
              </a:ext>
            </a:extLst>
          </p:cNvPr>
          <p:cNvPicPr>
            <a:picLocks noChangeAspect="1"/>
          </p:cNvPicPr>
          <p:nvPr/>
        </p:nvPicPr>
        <p:blipFill>
          <a:blip r:embed="rId2"/>
          <a:stretch>
            <a:fillRect/>
          </a:stretch>
        </p:blipFill>
        <p:spPr>
          <a:xfrm>
            <a:off x="5393597" y="1852214"/>
            <a:ext cx="6480943" cy="3294033"/>
          </a:xfrm>
          <a:prstGeom prst="rect">
            <a:avLst/>
          </a:prstGeom>
        </p:spPr>
      </p:pic>
      <p:sp>
        <p:nvSpPr>
          <p:cNvPr id="11" name="Rectangle 10">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B33F3D7-E699-435A-BC67-F99954DA250C}"/>
              </a:ext>
            </a:extLst>
          </p:cNvPr>
          <p:cNvSpPr>
            <a:spLocks noGrp="1"/>
          </p:cNvSpPr>
          <p:nvPr>
            <p:ph type="title"/>
          </p:nvPr>
        </p:nvSpPr>
        <p:spPr>
          <a:xfrm>
            <a:off x="673754" y="643467"/>
            <a:ext cx="4203045" cy="1375608"/>
          </a:xfrm>
        </p:spPr>
        <p:txBody>
          <a:bodyPr anchor="ctr">
            <a:normAutofit/>
          </a:bodyPr>
          <a:lstStyle/>
          <a:p>
            <a:r>
              <a:rPr lang="en-US">
                <a:solidFill>
                  <a:schemeClr val="bg1"/>
                </a:solidFill>
              </a:rPr>
              <a:t>Variable Scope</a:t>
            </a:r>
          </a:p>
        </p:txBody>
      </p:sp>
      <p:sp>
        <p:nvSpPr>
          <p:cNvPr id="3" name="Content Placeholder 2">
            <a:extLst>
              <a:ext uri="{FF2B5EF4-FFF2-40B4-BE49-F238E27FC236}">
                <a16:creationId xmlns:a16="http://schemas.microsoft.com/office/drawing/2014/main" id="{41B9BFB8-5DAA-4987-B6B1-98AF093F3198}"/>
              </a:ext>
            </a:extLst>
          </p:cNvPr>
          <p:cNvSpPr>
            <a:spLocks noGrp="1"/>
          </p:cNvSpPr>
          <p:nvPr>
            <p:ph idx="1"/>
          </p:nvPr>
        </p:nvSpPr>
        <p:spPr>
          <a:xfrm>
            <a:off x="648897" y="1734671"/>
            <a:ext cx="4227901" cy="4864384"/>
          </a:xfrm>
        </p:spPr>
        <p:txBody>
          <a:bodyPr>
            <a:normAutofit/>
          </a:bodyPr>
          <a:lstStyle/>
          <a:p>
            <a:r>
              <a:rPr lang="en-US" sz="2000" dirty="0">
                <a:solidFill>
                  <a:schemeClr val="bg1"/>
                </a:solidFill>
              </a:rPr>
              <a:t>Variables which are declared within a function or are in the parameter list can only be used within that function</a:t>
            </a:r>
          </a:p>
          <a:p>
            <a:pPr lvl="1"/>
            <a:r>
              <a:rPr lang="en-US" sz="2000" dirty="0">
                <a:solidFill>
                  <a:schemeClr val="bg1"/>
                </a:solidFill>
              </a:rPr>
              <a:t>These variables are said to be </a:t>
            </a:r>
            <a:r>
              <a:rPr lang="en-US" sz="2000" b="1" dirty="0">
                <a:solidFill>
                  <a:schemeClr val="accent1">
                    <a:lumMod val="60000"/>
                    <a:lumOff val="40000"/>
                  </a:schemeClr>
                </a:solidFill>
              </a:rPr>
              <a:t>local</a:t>
            </a:r>
            <a:r>
              <a:rPr lang="en-US" sz="2000" dirty="0">
                <a:solidFill>
                  <a:schemeClr val="bg1"/>
                </a:solidFill>
              </a:rPr>
              <a:t> to that function</a:t>
            </a:r>
          </a:p>
          <a:p>
            <a:pPr lvl="1"/>
            <a:r>
              <a:rPr lang="en-US" sz="2000" dirty="0">
                <a:solidFill>
                  <a:schemeClr val="bg1"/>
                </a:solidFill>
              </a:rPr>
              <a:t>Variables declared in the main function cannot be used in a function</a:t>
            </a:r>
          </a:p>
          <a:p>
            <a:pPr lvl="1"/>
            <a:r>
              <a:rPr lang="en-US" sz="2000" dirty="0">
                <a:solidFill>
                  <a:schemeClr val="bg1"/>
                </a:solidFill>
              </a:rPr>
              <a:t>Where a variable is valid, is the </a:t>
            </a:r>
            <a:r>
              <a:rPr lang="en-US" sz="2000" b="1" dirty="0">
                <a:solidFill>
                  <a:schemeClr val="accent1">
                    <a:lumMod val="60000"/>
                    <a:lumOff val="40000"/>
                  </a:schemeClr>
                </a:solidFill>
              </a:rPr>
              <a:t>scope</a:t>
            </a:r>
            <a:r>
              <a:rPr lang="en-US" sz="2000" dirty="0">
                <a:solidFill>
                  <a:schemeClr val="bg1"/>
                </a:solidFill>
              </a:rPr>
              <a:t> of the variable</a:t>
            </a:r>
          </a:p>
          <a:p>
            <a:r>
              <a:rPr lang="en-US" sz="2400" dirty="0">
                <a:solidFill>
                  <a:schemeClr val="bg1"/>
                </a:solidFill>
              </a:rPr>
              <a:t>Parameters are copied in order</a:t>
            </a:r>
            <a:endParaRPr lang="en-US" sz="2200" dirty="0">
              <a:solidFill>
                <a:schemeClr val="bg1"/>
              </a:solidFill>
            </a:endParaRPr>
          </a:p>
          <a:p>
            <a:endParaRPr lang="en-US" dirty="0">
              <a:solidFill>
                <a:schemeClr val="bg1"/>
              </a:solidFill>
            </a:endParaRPr>
          </a:p>
        </p:txBody>
      </p:sp>
      <p:sp>
        <p:nvSpPr>
          <p:cNvPr id="15" name="Isosceles Triangle 1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TextBox 13">
            <a:extLst>
              <a:ext uri="{FF2B5EF4-FFF2-40B4-BE49-F238E27FC236}">
                <a16:creationId xmlns:a16="http://schemas.microsoft.com/office/drawing/2014/main" id="{C165F777-5E5D-45A5-B60B-1A82D1DA8DDC}"/>
              </a:ext>
            </a:extLst>
          </p:cNvPr>
          <p:cNvSpPr txBox="1"/>
          <p:nvPr/>
        </p:nvSpPr>
        <p:spPr>
          <a:xfrm>
            <a:off x="9011062" y="4744298"/>
            <a:ext cx="1675459" cy="369332"/>
          </a:xfrm>
          <a:prstGeom prst="rect">
            <a:avLst/>
          </a:prstGeom>
          <a:noFill/>
        </p:spPr>
        <p:txBody>
          <a:bodyPr wrap="none" rtlCol="0">
            <a:spAutoFit/>
          </a:bodyPr>
          <a:lstStyle/>
          <a:p>
            <a:r>
              <a:rPr lang="en-US" dirty="0"/>
              <a:t>Note the error</a:t>
            </a:r>
          </a:p>
        </p:txBody>
      </p:sp>
      <p:cxnSp>
        <p:nvCxnSpPr>
          <p:cNvPr id="16" name="Straight Arrow Connector 15">
            <a:extLst>
              <a:ext uri="{FF2B5EF4-FFF2-40B4-BE49-F238E27FC236}">
                <a16:creationId xmlns:a16="http://schemas.microsoft.com/office/drawing/2014/main" id="{A19E1230-F9AA-4F7D-B5AC-F707781E8621}"/>
              </a:ext>
            </a:extLst>
          </p:cNvPr>
          <p:cNvCxnSpPr/>
          <p:nvPr/>
        </p:nvCxnSpPr>
        <p:spPr>
          <a:xfrm flipV="1">
            <a:off x="6999611" y="2160590"/>
            <a:ext cx="258945" cy="8334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A883AC6D-39BC-400F-8E0F-665E5CA49A90}"/>
              </a:ext>
            </a:extLst>
          </p:cNvPr>
          <p:cNvCxnSpPr/>
          <p:nvPr/>
        </p:nvCxnSpPr>
        <p:spPr>
          <a:xfrm flipV="1">
            <a:off x="7218096" y="2160590"/>
            <a:ext cx="254899" cy="8172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536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DAFC94E-BC1D-4EF6-9E75-64A60A085945}"/>
              </a:ext>
            </a:extLst>
          </p:cNvPr>
          <p:cNvPicPr>
            <a:picLocks noChangeAspect="1"/>
          </p:cNvPicPr>
          <p:nvPr/>
        </p:nvPicPr>
        <p:blipFill>
          <a:blip r:embed="rId2"/>
          <a:stretch>
            <a:fillRect/>
          </a:stretch>
        </p:blipFill>
        <p:spPr>
          <a:xfrm>
            <a:off x="5612349" y="1195092"/>
            <a:ext cx="5191125" cy="4686300"/>
          </a:xfrm>
          <a:prstGeom prst="rect">
            <a:avLst/>
          </a:prstGeom>
        </p:spPr>
      </p:pic>
      <p:sp>
        <p:nvSpPr>
          <p:cNvPr id="11" name="Rectangle 10">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5B33F3D7-E699-435A-BC67-F99954DA250C}"/>
              </a:ext>
            </a:extLst>
          </p:cNvPr>
          <p:cNvSpPr>
            <a:spLocks noGrp="1"/>
          </p:cNvSpPr>
          <p:nvPr>
            <p:ph type="title"/>
          </p:nvPr>
        </p:nvSpPr>
        <p:spPr>
          <a:xfrm>
            <a:off x="673754" y="643467"/>
            <a:ext cx="4203045" cy="1375608"/>
          </a:xfrm>
        </p:spPr>
        <p:txBody>
          <a:bodyPr anchor="ctr">
            <a:normAutofit/>
          </a:bodyPr>
          <a:lstStyle/>
          <a:p>
            <a:r>
              <a:rPr lang="en-US" dirty="0">
                <a:solidFill>
                  <a:schemeClr val="bg1"/>
                </a:solidFill>
              </a:rPr>
              <a:t>More Details</a:t>
            </a:r>
          </a:p>
        </p:txBody>
      </p:sp>
      <p:sp>
        <p:nvSpPr>
          <p:cNvPr id="3" name="Content Placeholder 2">
            <a:extLst>
              <a:ext uri="{FF2B5EF4-FFF2-40B4-BE49-F238E27FC236}">
                <a16:creationId xmlns:a16="http://schemas.microsoft.com/office/drawing/2014/main" id="{41B9BFB8-5DAA-4987-B6B1-98AF093F3198}"/>
              </a:ext>
            </a:extLst>
          </p:cNvPr>
          <p:cNvSpPr>
            <a:spLocks noGrp="1"/>
          </p:cNvSpPr>
          <p:nvPr>
            <p:ph idx="1"/>
          </p:nvPr>
        </p:nvSpPr>
        <p:spPr>
          <a:xfrm>
            <a:off x="673754" y="2160589"/>
            <a:ext cx="3973943" cy="4110737"/>
          </a:xfrm>
        </p:spPr>
        <p:txBody>
          <a:bodyPr>
            <a:normAutofit/>
          </a:bodyPr>
          <a:lstStyle/>
          <a:p>
            <a:r>
              <a:rPr lang="en-US" dirty="0">
                <a:solidFill>
                  <a:schemeClr val="bg1"/>
                </a:solidFill>
              </a:rPr>
              <a:t>Functions must be defined before they can be used</a:t>
            </a:r>
          </a:p>
          <a:p>
            <a:r>
              <a:rPr lang="en-US" dirty="0">
                <a:solidFill>
                  <a:schemeClr val="bg1"/>
                </a:solidFill>
              </a:rPr>
              <a:t>Locally defined functions can be used within other locally defined functions</a:t>
            </a:r>
          </a:p>
          <a:p>
            <a:r>
              <a:rPr lang="en-US" dirty="0">
                <a:solidFill>
                  <a:schemeClr val="bg1"/>
                </a:solidFill>
              </a:rPr>
              <a:t>The main function is the entry point to the program</a:t>
            </a:r>
          </a:p>
          <a:p>
            <a:r>
              <a:rPr lang="en-US" dirty="0">
                <a:solidFill>
                  <a:schemeClr val="bg1"/>
                </a:solidFill>
              </a:rPr>
              <a:t>The main function has no header and is not indented</a:t>
            </a:r>
          </a:p>
          <a:p>
            <a:r>
              <a:rPr lang="en-US" dirty="0">
                <a:solidFill>
                  <a:schemeClr val="bg1"/>
                </a:solidFill>
              </a:rPr>
              <a:t>The main function follows all function definitions</a:t>
            </a:r>
          </a:p>
          <a:p>
            <a:endParaRPr lang="en-US" dirty="0">
              <a:solidFill>
                <a:schemeClr val="bg1"/>
              </a:solidFill>
            </a:endParaRPr>
          </a:p>
        </p:txBody>
      </p:sp>
      <p:sp>
        <p:nvSpPr>
          <p:cNvPr id="15" name="Isosceles Triangle 1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Right Brace 13">
            <a:extLst>
              <a:ext uri="{FF2B5EF4-FFF2-40B4-BE49-F238E27FC236}">
                <a16:creationId xmlns:a16="http://schemas.microsoft.com/office/drawing/2014/main" id="{4EFC9AB7-850F-4750-A632-E772362DD6C1}"/>
              </a:ext>
            </a:extLst>
          </p:cNvPr>
          <p:cNvSpPr/>
          <p:nvPr/>
        </p:nvSpPr>
        <p:spPr>
          <a:xfrm>
            <a:off x="10074279" y="1523860"/>
            <a:ext cx="165038" cy="60439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ight Brace 16">
            <a:extLst>
              <a:ext uri="{FF2B5EF4-FFF2-40B4-BE49-F238E27FC236}">
                <a16:creationId xmlns:a16="http://schemas.microsoft.com/office/drawing/2014/main" id="{69FB5A20-1737-456E-A606-7073FB480E77}"/>
              </a:ext>
            </a:extLst>
          </p:cNvPr>
          <p:cNvSpPr/>
          <p:nvPr/>
        </p:nvSpPr>
        <p:spPr>
          <a:xfrm>
            <a:off x="10074279" y="2422456"/>
            <a:ext cx="165038" cy="87760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Right Brace 18">
            <a:extLst>
              <a:ext uri="{FF2B5EF4-FFF2-40B4-BE49-F238E27FC236}">
                <a16:creationId xmlns:a16="http://schemas.microsoft.com/office/drawing/2014/main" id="{FA3FACE1-40C2-4C73-BD75-F0AFF07EE47E}"/>
              </a:ext>
            </a:extLst>
          </p:cNvPr>
          <p:cNvSpPr/>
          <p:nvPr/>
        </p:nvSpPr>
        <p:spPr>
          <a:xfrm>
            <a:off x="10074279" y="3496598"/>
            <a:ext cx="165038" cy="120743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 name="TextBox 19">
            <a:extLst>
              <a:ext uri="{FF2B5EF4-FFF2-40B4-BE49-F238E27FC236}">
                <a16:creationId xmlns:a16="http://schemas.microsoft.com/office/drawing/2014/main" id="{A045C7A7-6875-4068-B763-D60CC7C5C8B0}"/>
              </a:ext>
            </a:extLst>
          </p:cNvPr>
          <p:cNvSpPr txBox="1"/>
          <p:nvPr/>
        </p:nvSpPr>
        <p:spPr>
          <a:xfrm>
            <a:off x="10239317" y="1502891"/>
            <a:ext cx="1388522" cy="646331"/>
          </a:xfrm>
          <a:prstGeom prst="rect">
            <a:avLst/>
          </a:prstGeom>
          <a:noFill/>
        </p:spPr>
        <p:txBody>
          <a:bodyPr wrap="none" rtlCol="0">
            <a:spAutoFit/>
          </a:bodyPr>
          <a:lstStyle/>
          <a:p>
            <a:r>
              <a:rPr lang="en-US" dirty="0" err="1"/>
              <a:t>print_hello</a:t>
            </a:r>
            <a:r>
              <a:rPr lang="en-US" dirty="0"/>
              <a:t> </a:t>
            </a:r>
          </a:p>
          <a:p>
            <a:r>
              <a:rPr lang="en-US" dirty="0"/>
              <a:t>definition</a:t>
            </a:r>
          </a:p>
        </p:txBody>
      </p:sp>
      <p:sp>
        <p:nvSpPr>
          <p:cNvPr id="21" name="TextBox 20">
            <a:extLst>
              <a:ext uri="{FF2B5EF4-FFF2-40B4-BE49-F238E27FC236}">
                <a16:creationId xmlns:a16="http://schemas.microsoft.com/office/drawing/2014/main" id="{3C4C9E69-55D8-4EA5-A26C-838BB188E7F6}"/>
              </a:ext>
            </a:extLst>
          </p:cNvPr>
          <p:cNvSpPr txBox="1"/>
          <p:nvPr/>
        </p:nvSpPr>
        <p:spPr>
          <a:xfrm>
            <a:off x="10239317" y="2543410"/>
            <a:ext cx="1830950" cy="646331"/>
          </a:xfrm>
          <a:prstGeom prst="rect">
            <a:avLst/>
          </a:prstGeom>
          <a:noFill/>
        </p:spPr>
        <p:txBody>
          <a:bodyPr wrap="none" rtlCol="0">
            <a:spAutoFit/>
          </a:bodyPr>
          <a:lstStyle/>
          <a:p>
            <a:r>
              <a:rPr lang="en-US" dirty="0" err="1"/>
              <a:t>print_hellohello</a:t>
            </a:r>
            <a:endParaRPr lang="en-US" dirty="0"/>
          </a:p>
          <a:p>
            <a:r>
              <a:rPr lang="en-US" dirty="0"/>
              <a:t>definition</a:t>
            </a:r>
          </a:p>
        </p:txBody>
      </p:sp>
      <p:sp>
        <p:nvSpPr>
          <p:cNvPr id="22" name="TextBox 21">
            <a:extLst>
              <a:ext uri="{FF2B5EF4-FFF2-40B4-BE49-F238E27FC236}">
                <a16:creationId xmlns:a16="http://schemas.microsoft.com/office/drawing/2014/main" id="{0FE08223-06EB-4DC8-963B-8887870A001F}"/>
              </a:ext>
            </a:extLst>
          </p:cNvPr>
          <p:cNvSpPr txBox="1"/>
          <p:nvPr/>
        </p:nvSpPr>
        <p:spPr>
          <a:xfrm>
            <a:off x="10239317" y="3774218"/>
            <a:ext cx="1619354" cy="646331"/>
          </a:xfrm>
          <a:prstGeom prst="rect">
            <a:avLst/>
          </a:prstGeom>
          <a:noFill/>
        </p:spPr>
        <p:txBody>
          <a:bodyPr wrap="none" rtlCol="0">
            <a:spAutoFit/>
          </a:bodyPr>
          <a:lstStyle/>
          <a:p>
            <a:r>
              <a:rPr lang="en-US" dirty="0"/>
              <a:t>main function</a:t>
            </a:r>
          </a:p>
          <a:p>
            <a:r>
              <a:rPr lang="en-US" dirty="0"/>
              <a:t>definition</a:t>
            </a:r>
          </a:p>
        </p:txBody>
      </p:sp>
    </p:spTree>
    <p:extLst>
      <p:ext uri="{BB962C8B-B14F-4D97-AF65-F5344CB8AC3E}">
        <p14:creationId xmlns:p14="http://schemas.microsoft.com/office/powerpoint/2010/main" val="1104018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65AB8-7F88-4836-BA91-D73F8EA676EA}"/>
              </a:ext>
            </a:extLst>
          </p:cNvPr>
          <p:cNvSpPr>
            <a:spLocks noGrp="1"/>
          </p:cNvSpPr>
          <p:nvPr>
            <p:ph type="title"/>
          </p:nvPr>
        </p:nvSpPr>
        <p:spPr/>
        <p:txBody>
          <a:bodyPr/>
          <a:lstStyle/>
          <a:p>
            <a:r>
              <a:rPr lang="en-US" dirty="0"/>
              <a:t>Stack Diagrams</a:t>
            </a:r>
          </a:p>
        </p:txBody>
      </p:sp>
      <p:sp>
        <p:nvSpPr>
          <p:cNvPr id="3" name="Content Placeholder 2">
            <a:extLst>
              <a:ext uri="{FF2B5EF4-FFF2-40B4-BE49-F238E27FC236}">
                <a16:creationId xmlns:a16="http://schemas.microsoft.com/office/drawing/2014/main" id="{B8509776-019D-4346-9CF7-B59004048281}"/>
              </a:ext>
            </a:extLst>
          </p:cNvPr>
          <p:cNvSpPr>
            <a:spLocks noGrp="1"/>
          </p:cNvSpPr>
          <p:nvPr>
            <p:ph idx="1"/>
          </p:nvPr>
        </p:nvSpPr>
        <p:spPr>
          <a:xfrm>
            <a:off x="677335" y="1313159"/>
            <a:ext cx="3570984" cy="1320800"/>
          </a:xfrm>
        </p:spPr>
        <p:txBody>
          <a:bodyPr>
            <a:normAutofit fontScale="92500" lnSpcReduction="10000"/>
          </a:bodyPr>
          <a:lstStyle/>
          <a:p>
            <a:r>
              <a:rPr lang="en-US" dirty="0"/>
              <a:t>A diagram showing the functions of a program and the variables and values which exist within each function in the order they are called </a:t>
            </a:r>
          </a:p>
        </p:txBody>
      </p:sp>
      <p:sp>
        <p:nvSpPr>
          <p:cNvPr id="6" name="Rectangle 5">
            <a:extLst>
              <a:ext uri="{FF2B5EF4-FFF2-40B4-BE49-F238E27FC236}">
                <a16:creationId xmlns:a16="http://schemas.microsoft.com/office/drawing/2014/main" id="{2F7598EA-989D-4BAD-9B8D-695A1E4D4D61}"/>
              </a:ext>
            </a:extLst>
          </p:cNvPr>
          <p:cNvSpPr/>
          <p:nvPr/>
        </p:nvSpPr>
        <p:spPr>
          <a:xfrm>
            <a:off x="7348258" y="1782403"/>
            <a:ext cx="1759328" cy="968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x -&gt; 5</a:t>
            </a:r>
          </a:p>
          <a:p>
            <a:pPr algn="ctr"/>
            <a:r>
              <a:rPr lang="en-US" dirty="0"/>
              <a:t>y -&gt; 7</a:t>
            </a:r>
          </a:p>
        </p:txBody>
      </p:sp>
      <p:sp>
        <p:nvSpPr>
          <p:cNvPr id="7" name="Rectangle 6">
            <a:extLst>
              <a:ext uri="{FF2B5EF4-FFF2-40B4-BE49-F238E27FC236}">
                <a16:creationId xmlns:a16="http://schemas.microsoft.com/office/drawing/2014/main" id="{632DD1C8-2EA8-49D3-8118-05515ECA79E4}"/>
              </a:ext>
            </a:extLst>
          </p:cNvPr>
          <p:cNvSpPr/>
          <p:nvPr/>
        </p:nvSpPr>
        <p:spPr>
          <a:xfrm>
            <a:off x="7348258" y="3002594"/>
            <a:ext cx="1759328" cy="968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 -&gt; 5</a:t>
            </a:r>
          </a:p>
          <a:p>
            <a:pPr algn="ctr"/>
            <a:r>
              <a:rPr lang="en-US" dirty="0"/>
              <a:t>n -&gt; 7</a:t>
            </a:r>
          </a:p>
        </p:txBody>
      </p:sp>
      <p:pic>
        <p:nvPicPr>
          <p:cNvPr id="8" name="Picture 7">
            <a:extLst>
              <a:ext uri="{FF2B5EF4-FFF2-40B4-BE49-F238E27FC236}">
                <a16:creationId xmlns:a16="http://schemas.microsoft.com/office/drawing/2014/main" id="{96857186-CB9B-4188-B786-AE45D88DFF20}"/>
              </a:ext>
            </a:extLst>
          </p:cNvPr>
          <p:cNvPicPr>
            <a:picLocks noChangeAspect="1"/>
          </p:cNvPicPr>
          <p:nvPr/>
        </p:nvPicPr>
        <p:blipFill>
          <a:blip r:embed="rId2"/>
          <a:stretch>
            <a:fillRect/>
          </a:stretch>
        </p:blipFill>
        <p:spPr>
          <a:xfrm>
            <a:off x="0" y="2571750"/>
            <a:ext cx="4619625" cy="4286250"/>
          </a:xfrm>
          <a:prstGeom prst="rect">
            <a:avLst/>
          </a:prstGeom>
        </p:spPr>
      </p:pic>
      <p:sp>
        <p:nvSpPr>
          <p:cNvPr id="11" name="Rectangle 10">
            <a:extLst>
              <a:ext uri="{FF2B5EF4-FFF2-40B4-BE49-F238E27FC236}">
                <a16:creationId xmlns:a16="http://schemas.microsoft.com/office/drawing/2014/main" id="{A3D09C74-37A5-4B82-9B94-DBF90262E9EF}"/>
              </a:ext>
            </a:extLst>
          </p:cNvPr>
          <p:cNvSpPr/>
          <p:nvPr/>
        </p:nvSpPr>
        <p:spPr>
          <a:xfrm>
            <a:off x="7348258" y="4222785"/>
            <a:ext cx="1759328" cy="9688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 -&gt; 5</a:t>
            </a:r>
          </a:p>
          <a:p>
            <a:pPr algn="ctr"/>
            <a:r>
              <a:rPr lang="en-US" dirty="0"/>
              <a:t>b -&gt; 7</a:t>
            </a:r>
          </a:p>
          <a:p>
            <a:pPr algn="ctr"/>
            <a:r>
              <a:rPr lang="en-US" dirty="0"/>
              <a:t>s -&gt; 12</a:t>
            </a:r>
          </a:p>
        </p:txBody>
      </p:sp>
      <p:sp>
        <p:nvSpPr>
          <p:cNvPr id="12" name="TextBox 11">
            <a:extLst>
              <a:ext uri="{FF2B5EF4-FFF2-40B4-BE49-F238E27FC236}">
                <a16:creationId xmlns:a16="http://schemas.microsoft.com/office/drawing/2014/main" id="{C98C71F1-D79C-45BD-8517-D728D71433BD}"/>
              </a:ext>
            </a:extLst>
          </p:cNvPr>
          <p:cNvSpPr txBox="1"/>
          <p:nvPr/>
        </p:nvSpPr>
        <p:spPr>
          <a:xfrm>
            <a:off x="5850305" y="2061913"/>
            <a:ext cx="1178528" cy="369332"/>
          </a:xfrm>
          <a:prstGeom prst="rect">
            <a:avLst/>
          </a:prstGeom>
          <a:noFill/>
        </p:spPr>
        <p:txBody>
          <a:bodyPr wrap="none" rtlCol="0">
            <a:spAutoFit/>
          </a:bodyPr>
          <a:lstStyle/>
          <a:p>
            <a:r>
              <a:rPr lang="en-US" dirty="0"/>
              <a:t>__main__</a:t>
            </a:r>
          </a:p>
        </p:txBody>
      </p:sp>
      <p:sp>
        <p:nvSpPr>
          <p:cNvPr id="13" name="TextBox 12">
            <a:extLst>
              <a:ext uri="{FF2B5EF4-FFF2-40B4-BE49-F238E27FC236}">
                <a16:creationId xmlns:a16="http://schemas.microsoft.com/office/drawing/2014/main" id="{EF4CEA45-98A0-4E81-9C1D-7A0D87D8E534}"/>
              </a:ext>
            </a:extLst>
          </p:cNvPr>
          <p:cNvSpPr txBox="1"/>
          <p:nvPr/>
        </p:nvSpPr>
        <p:spPr>
          <a:xfrm>
            <a:off x="5117732" y="3358399"/>
            <a:ext cx="1911101" cy="369332"/>
          </a:xfrm>
          <a:prstGeom prst="rect">
            <a:avLst/>
          </a:prstGeom>
          <a:noFill/>
        </p:spPr>
        <p:txBody>
          <a:bodyPr wrap="none" rtlCol="0">
            <a:spAutoFit/>
          </a:bodyPr>
          <a:lstStyle/>
          <a:p>
            <a:r>
              <a:rPr lang="en-US" dirty="0" err="1"/>
              <a:t>print_sum_twice</a:t>
            </a:r>
            <a:endParaRPr lang="en-US" dirty="0"/>
          </a:p>
        </p:txBody>
      </p:sp>
      <p:sp>
        <p:nvSpPr>
          <p:cNvPr id="14" name="TextBox 13">
            <a:extLst>
              <a:ext uri="{FF2B5EF4-FFF2-40B4-BE49-F238E27FC236}">
                <a16:creationId xmlns:a16="http://schemas.microsoft.com/office/drawing/2014/main" id="{6F46DE2D-4797-460A-B9E4-08E659DEF932}"/>
              </a:ext>
            </a:extLst>
          </p:cNvPr>
          <p:cNvSpPr txBox="1"/>
          <p:nvPr/>
        </p:nvSpPr>
        <p:spPr>
          <a:xfrm>
            <a:off x="5808627" y="4530209"/>
            <a:ext cx="1220206" cy="369332"/>
          </a:xfrm>
          <a:prstGeom prst="rect">
            <a:avLst/>
          </a:prstGeom>
          <a:noFill/>
        </p:spPr>
        <p:txBody>
          <a:bodyPr wrap="none" rtlCol="0">
            <a:spAutoFit/>
          </a:bodyPr>
          <a:lstStyle/>
          <a:p>
            <a:r>
              <a:rPr lang="en-US" dirty="0" err="1"/>
              <a:t>print_sum</a:t>
            </a:r>
            <a:endParaRPr lang="en-US" dirty="0"/>
          </a:p>
        </p:txBody>
      </p:sp>
    </p:spTree>
    <p:extLst>
      <p:ext uri="{BB962C8B-B14F-4D97-AF65-F5344CB8AC3E}">
        <p14:creationId xmlns:p14="http://schemas.microsoft.com/office/powerpoint/2010/main" val="381880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4978B-1F8E-42E8-A5BC-5696A3164D90}"/>
              </a:ext>
            </a:extLst>
          </p:cNvPr>
          <p:cNvSpPr>
            <a:spLocks noGrp="1"/>
          </p:cNvSpPr>
          <p:nvPr>
            <p:ph type="title"/>
          </p:nvPr>
        </p:nvSpPr>
        <p:spPr>
          <a:xfrm>
            <a:off x="677334" y="609600"/>
            <a:ext cx="8596668" cy="1320800"/>
          </a:xfrm>
        </p:spPr>
        <p:txBody>
          <a:bodyPr anchor="t">
            <a:normAutofit/>
          </a:bodyPr>
          <a:lstStyle/>
          <a:p>
            <a:r>
              <a:rPr lang="en-US"/>
              <a:t>Stack Diagrams</a:t>
            </a:r>
          </a:p>
        </p:txBody>
      </p:sp>
      <p:sp>
        <p:nvSpPr>
          <p:cNvPr id="3" name="Content Placeholder 2">
            <a:extLst>
              <a:ext uri="{FF2B5EF4-FFF2-40B4-BE49-F238E27FC236}">
                <a16:creationId xmlns:a16="http://schemas.microsoft.com/office/drawing/2014/main" id="{899B309E-E99B-4E9F-9C08-C8F2B07CA497}"/>
              </a:ext>
            </a:extLst>
          </p:cNvPr>
          <p:cNvSpPr>
            <a:spLocks noGrp="1"/>
          </p:cNvSpPr>
          <p:nvPr>
            <p:ph idx="1"/>
          </p:nvPr>
        </p:nvSpPr>
        <p:spPr>
          <a:xfrm>
            <a:off x="6336287" y="2160589"/>
            <a:ext cx="3436642" cy="3880773"/>
          </a:xfrm>
        </p:spPr>
        <p:txBody>
          <a:bodyPr>
            <a:normAutofit/>
          </a:bodyPr>
          <a:lstStyle/>
          <a:p>
            <a:r>
              <a:rPr lang="en-US" dirty="0"/>
              <a:t>When there is a run-time error in Python, the interpreter will generate a Traceback</a:t>
            </a:r>
          </a:p>
          <a:p>
            <a:r>
              <a:rPr lang="en-US" dirty="0"/>
              <a:t>This Traceback follows the same order as a stack diagram</a:t>
            </a:r>
          </a:p>
        </p:txBody>
      </p:sp>
      <p:pic>
        <p:nvPicPr>
          <p:cNvPr id="4" name="Picture 3">
            <a:extLst>
              <a:ext uri="{FF2B5EF4-FFF2-40B4-BE49-F238E27FC236}">
                <a16:creationId xmlns:a16="http://schemas.microsoft.com/office/drawing/2014/main" id="{B6B2A797-24D4-4B77-91DB-65BB1407595B}"/>
              </a:ext>
            </a:extLst>
          </p:cNvPr>
          <p:cNvPicPr>
            <a:picLocks noChangeAspect="1"/>
          </p:cNvPicPr>
          <p:nvPr/>
        </p:nvPicPr>
        <p:blipFill rotWithShape="1">
          <a:blip r:embed="rId2"/>
          <a:srcRect r="3" b="14015"/>
          <a:stretch/>
        </p:blipFill>
        <p:spPr>
          <a:xfrm>
            <a:off x="-8716" y="1280160"/>
            <a:ext cx="6345003" cy="4669502"/>
          </a:xfrm>
          <a:prstGeom prst="rect">
            <a:avLst/>
          </a:prstGeom>
        </p:spPr>
      </p:pic>
    </p:spTree>
    <p:extLst>
      <p:ext uri="{BB962C8B-B14F-4D97-AF65-F5344CB8AC3E}">
        <p14:creationId xmlns:p14="http://schemas.microsoft.com/office/powerpoint/2010/main" val="1963363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670B-90EB-47CE-AA57-3DAA8815D9B3}"/>
              </a:ext>
            </a:extLst>
          </p:cNvPr>
          <p:cNvSpPr>
            <a:spLocks noGrp="1"/>
          </p:cNvSpPr>
          <p:nvPr>
            <p:ph type="title"/>
          </p:nvPr>
        </p:nvSpPr>
        <p:spPr/>
        <p:txBody>
          <a:bodyPr/>
          <a:lstStyle/>
          <a:p>
            <a:r>
              <a:rPr lang="en-US" dirty="0" err="1"/>
              <a:t>Jupyter</a:t>
            </a:r>
            <a:r>
              <a:rPr lang="en-US" dirty="0"/>
              <a:t> Markdown</a:t>
            </a:r>
          </a:p>
        </p:txBody>
      </p:sp>
      <p:sp>
        <p:nvSpPr>
          <p:cNvPr id="3" name="Content Placeholder 2">
            <a:extLst>
              <a:ext uri="{FF2B5EF4-FFF2-40B4-BE49-F238E27FC236}">
                <a16:creationId xmlns:a16="http://schemas.microsoft.com/office/drawing/2014/main" id="{AEFACD28-7E0B-43A3-A7E2-B01519676CE3}"/>
              </a:ext>
            </a:extLst>
          </p:cNvPr>
          <p:cNvSpPr>
            <a:spLocks noGrp="1"/>
          </p:cNvSpPr>
          <p:nvPr>
            <p:ph idx="1"/>
          </p:nvPr>
        </p:nvSpPr>
        <p:spPr>
          <a:xfrm>
            <a:off x="677334" y="1211359"/>
            <a:ext cx="3796535" cy="2361276"/>
          </a:xfrm>
        </p:spPr>
        <p:txBody>
          <a:bodyPr/>
          <a:lstStyle/>
          <a:p>
            <a:r>
              <a:rPr lang="en-US" dirty="0"/>
              <a:t>Markdown is a simple language for formatting text within a </a:t>
            </a:r>
            <a:r>
              <a:rPr lang="en-US" dirty="0" err="1"/>
              <a:t>Jupyter</a:t>
            </a:r>
            <a:r>
              <a:rPr lang="en-US" dirty="0"/>
              <a:t> notebook</a:t>
            </a:r>
          </a:p>
          <a:p>
            <a:r>
              <a:rPr lang="en-US" dirty="0"/>
              <a:t>To use Markdown, the cell must be set to Markdown</a:t>
            </a:r>
          </a:p>
          <a:p>
            <a:r>
              <a:rPr lang="en-US" dirty="0"/>
              <a:t>Various symbols change the way the text is displayed</a:t>
            </a:r>
          </a:p>
          <a:p>
            <a:pPr marL="0" indent="0">
              <a:buNone/>
            </a:pPr>
            <a:endParaRPr lang="en-US" dirty="0"/>
          </a:p>
        </p:txBody>
      </p:sp>
      <p:pic>
        <p:nvPicPr>
          <p:cNvPr id="4" name="Picture 3">
            <a:extLst>
              <a:ext uri="{FF2B5EF4-FFF2-40B4-BE49-F238E27FC236}">
                <a16:creationId xmlns:a16="http://schemas.microsoft.com/office/drawing/2014/main" id="{6F83D77A-15D1-4396-9FA7-6DB4D55C927D}"/>
              </a:ext>
            </a:extLst>
          </p:cNvPr>
          <p:cNvPicPr>
            <a:picLocks noChangeAspect="1"/>
          </p:cNvPicPr>
          <p:nvPr/>
        </p:nvPicPr>
        <p:blipFill>
          <a:blip r:embed="rId2"/>
          <a:stretch>
            <a:fillRect/>
          </a:stretch>
        </p:blipFill>
        <p:spPr>
          <a:xfrm>
            <a:off x="4680003" y="740439"/>
            <a:ext cx="4746138" cy="2007221"/>
          </a:xfrm>
          <a:prstGeom prst="rect">
            <a:avLst/>
          </a:prstGeom>
        </p:spPr>
      </p:pic>
      <p:sp>
        <p:nvSpPr>
          <p:cNvPr id="5" name="Oval 4">
            <a:extLst>
              <a:ext uri="{FF2B5EF4-FFF2-40B4-BE49-F238E27FC236}">
                <a16:creationId xmlns:a16="http://schemas.microsoft.com/office/drawing/2014/main" id="{FF40299D-8A3D-4540-8BB4-8DB18C9FDFC8}"/>
              </a:ext>
            </a:extLst>
          </p:cNvPr>
          <p:cNvSpPr/>
          <p:nvPr/>
        </p:nvSpPr>
        <p:spPr>
          <a:xfrm>
            <a:off x="7877221" y="1302462"/>
            <a:ext cx="1208793" cy="49957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able 6">
            <a:extLst>
              <a:ext uri="{FF2B5EF4-FFF2-40B4-BE49-F238E27FC236}">
                <a16:creationId xmlns:a16="http://schemas.microsoft.com/office/drawing/2014/main" id="{32920FA0-B5AB-421D-8031-AF42661C9684}"/>
              </a:ext>
            </a:extLst>
          </p:cNvPr>
          <p:cNvGraphicFramePr>
            <a:graphicFrameLocks noGrp="1"/>
          </p:cNvGraphicFramePr>
          <p:nvPr>
            <p:extLst>
              <p:ext uri="{D42A27DB-BD31-4B8C-83A1-F6EECF244321}">
                <p14:modId xmlns:p14="http://schemas.microsoft.com/office/powerpoint/2010/main" val="1226608062"/>
              </p:ext>
            </p:extLst>
          </p:nvPr>
        </p:nvGraphicFramePr>
        <p:xfrm>
          <a:off x="425731" y="3527691"/>
          <a:ext cx="8596668" cy="2595880"/>
        </p:xfrm>
        <a:graphic>
          <a:graphicData uri="http://schemas.openxmlformats.org/drawingml/2006/table">
            <a:tbl>
              <a:tblPr firstRow="1" bandRow="1">
                <a:tableStyleId>{5C22544A-7EE6-4342-B048-85BDC9FD1C3A}</a:tableStyleId>
              </a:tblPr>
              <a:tblGrid>
                <a:gridCol w="1277642">
                  <a:extLst>
                    <a:ext uri="{9D8B030D-6E8A-4147-A177-3AD203B41FA5}">
                      <a16:colId xmlns:a16="http://schemas.microsoft.com/office/drawing/2014/main" val="664405620"/>
                    </a:ext>
                  </a:extLst>
                </a:gridCol>
                <a:gridCol w="3880131">
                  <a:extLst>
                    <a:ext uri="{9D8B030D-6E8A-4147-A177-3AD203B41FA5}">
                      <a16:colId xmlns:a16="http://schemas.microsoft.com/office/drawing/2014/main" val="4060979484"/>
                    </a:ext>
                  </a:extLst>
                </a:gridCol>
                <a:gridCol w="3438895">
                  <a:extLst>
                    <a:ext uri="{9D8B030D-6E8A-4147-A177-3AD203B41FA5}">
                      <a16:colId xmlns:a16="http://schemas.microsoft.com/office/drawing/2014/main" val="3568421941"/>
                    </a:ext>
                  </a:extLst>
                </a:gridCol>
              </a:tblGrid>
              <a:tr h="370840">
                <a:tc>
                  <a:txBody>
                    <a:bodyPr/>
                    <a:lstStyle/>
                    <a:p>
                      <a:pPr algn="ctr"/>
                      <a:r>
                        <a:rPr lang="en-US" dirty="0"/>
                        <a:t>Symbol</a:t>
                      </a:r>
                    </a:p>
                  </a:txBody>
                  <a:tcPr/>
                </a:tc>
                <a:tc>
                  <a:txBody>
                    <a:bodyPr/>
                    <a:lstStyle/>
                    <a:p>
                      <a:pPr algn="ctr"/>
                      <a:r>
                        <a:rPr lang="en-US" dirty="0"/>
                        <a:t>Function</a:t>
                      </a:r>
                    </a:p>
                  </a:txBody>
                  <a:tcPr/>
                </a:tc>
                <a:tc>
                  <a:txBody>
                    <a:bodyPr/>
                    <a:lstStyle/>
                    <a:p>
                      <a:pPr algn="ctr"/>
                      <a:r>
                        <a:rPr lang="en-US" dirty="0"/>
                        <a:t>Location</a:t>
                      </a:r>
                    </a:p>
                  </a:txBody>
                  <a:tcPr/>
                </a:tc>
                <a:extLst>
                  <a:ext uri="{0D108BD9-81ED-4DB2-BD59-A6C34878D82A}">
                    <a16:rowId xmlns:a16="http://schemas.microsoft.com/office/drawing/2014/main" val="1616902659"/>
                  </a:ext>
                </a:extLst>
              </a:tr>
              <a:tr h="370840">
                <a:tc>
                  <a:txBody>
                    <a:bodyPr/>
                    <a:lstStyle/>
                    <a:p>
                      <a:r>
                        <a:rPr lang="en-US" dirty="0"/>
                        <a:t># </a:t>
                      </a:r>
                    </a:p>
                  </a:txBody>
                  <a:tcPr/>
                </a:tc>
                <a:tc>
                  <a:txBody>
                    <a:bodyPr/>
                    <a:lstStyle/>
                    <a:p>
                      <a:r>
                        <a:rPr lang="en-US" dirty="0"/>
                        <a:t>Creates a headline</a:t>
                      </a:r>
                    </a:p>
                  </a:txBody>
                  <a:tcPr/>
                </a:tc>
                <a:tc>
                  <a:txBody>
                    <a:bodyPr/>
                    <a:lstStyle/>
                    <a:p>
                      <a:r>
                        <a:rPr lang="en-US" dirty="0"/>
                        <a:t>At beginning of line</a:t>
                      </a:r>
                    </a:p>
                  </a:txBody>
                  <a:tcPr/>
                </a:tc>
                <a:extLst>
                  <a:ext uri="{0D108BD9-81ED-4DB2-BD59-A6C34878D82A}">
                    <a16:rowId xmlns:a16="http://schemas.microsoft.com/office/drawing/2014/main" val="536158019"/>
                  </a:ext>
                </a:extLst>
              </a:tr>
              <a:tr h="370840">
                <a:tc>
                  <a:txBody>
                    <a:bodyPr/>
                    <a:lstStyle/>
                    <a:p>
                      <a:r>
                        <a:rPr lang="en-US" dirty="0"/>
                        <a:t>##</a:t>
                      </a:r>
                    </a:p>
                  </a:txBody>
                  <a:tcPr/>
                </a:tc>
                <a:tc>
                  <a:txBody>
                    <a:bodyPr/>
                    <a:lstStyle/>
                    <a:p>
                      <a:r>
                        <a:rPr lang="en-US" dirty="0"/>
                        <a:t>Creates a </a:t>
                      </a:r>
                      <a:r>
                        <a:rPr lang="en-US" dirty="0" err="1"/>
                        <a:t>subheadline</a:t>
                      </a:r>
                      <a:endParaRPr lang="en-US" dirty="0"/>
                    </a:p>
                  </a:txBody>
                  <a:tcPr/>
                </a:tc>
                <a:tc>
                  <a:txBody>
                    <a:bodyPr/>
                    <a:lstStyle/>
                    <a:p>
                      <a:r>
                        <a:rPr lang="en-US" dirty="0"/>
                        <a:t>At the beginning of line</a:t>
                      </a:r>
                    </a:p>
                  </a:txBody>
                  <a:tcPr/>
                </a:tc>
                <a:extLst>
                  <a:ext uri="{0D108BD9-81ED-4DB2-BD59-A6C34878D82A}">
                    <a16:rowId xmlns:a16="http://schemas.microsoft.com/office/drawing/2014/main" val="4130900832"/>
                  </a:ext>
                </a:extLst>
              </a:tr>
              <a:tr h="370840">
                <a:tc>
                  <a:txBody>
                    <a:bodyPr/>
                    <a:lstStyle/>
                    <a:p>
                      <a:r>
                        <a:rPr lang="en-US" dirty="0"/>
                        <a:t>&gt;</a:t>
                      </a:r>
                    </a:p>
                  </a:txBody>
                  <a:tcPr/>
                </a:tc>
                <a:tc>
                  <a:txBody>
                    <a:bodyPr/>
                    <a:lstStyle/>
                    <a:p>
                      <a:r>
                        <a:rPr lang="en-US" dirty="0"/>
                        <a:t>Indents for attribution (blockquote)</a:t>
                      </a:r>
                    </a:p>
                  </a:txBody>
                  <a:tcPr/>
                </a:tc>
                <a:tc>
                  <a:txBody>
                    <a:bodyPr/>
                    <a:lstStyle/>
                    <a:p>
                      <a:r>
                        <a:rPr lang="en-US" dirty="0"/>
                        <a:t>At the beginning of paragraph</a:t>
                      </a:r>
                    </a:p>
                  </a:txBody>
                  <a:tcPr/>
                </a:tc>
                <a:extLst>
                  <a:ext uri="{0D108BD9-81ED-4DB2-BD59-A6C34878D82A}">
                    <a16:rowId xmlns:a16="http://schemas.microsoft.com/office/drawing/2014/main" val="3263947775"/>
                  </a:ext>
                </a:extLst>
              </a:tr>
              <a:tr h="370840">
                <a:tc>
                  <a:txBody>
                    <a:bodyPr/>
                    <a:lstStyle/>
                    <a:p>
                      <a:r>
                        <a:rPr lang="en-US" dirty="0"/>
                        <a:t>***</a:t>
                      </a:r>
                    </a:p>
                  </a:txBody>
                  <a:tcPr/>
                </a:tc>
                <a:tc>
                  <a:txBody>
                    <a:bodyPr/>
                    <a:lstStyle/>
                    <a:p>
                      <a:r>
                        <a:rPr lang="en-US" dirty="0"/>
                        <a:t>Creates a horizontal rule</a:t>
                      </a:r>
                    </a:p>
                  </a:txBody>
                  <a:tcPr/>
                </a:tc>
                <a:tc>
                  <a:txBody>
                    <a:bodyPr/>
                    <a:lstStyle/>
                    <a:p>
                      <a:r>
                        <a:rPr lang="en-US" dirty="0"/>
                        <a:t>Alone on a line</a:t>
                      </a:r>
                    </a:p>
                  </a:txBody>
                  <a:tcPr/>
                </a:tc>
                <a:extLst>
                  <a:ext uri="{0D108BD9-81ED-4DB2-BD59-A6C34878D82A}">
                    <a16:rowId xmlns:a16="http://schemas.microsoft.com/office/drawing/2014/main" val="1499927089"/>
                  </a:ext>
                </a:extLst>
              </a:tr>
              <a:tr h="370840">
                <a:tc>
                  <a:txBody>
                    <a:bodyPr/>
                    <a:lstStyle/>
                    <a:p>
                      <a:r>
                        <a:rPr lang="en-US" dirty="0"/>
                        <a:t>_</a:t>
                      </a:r>
                    </a:p>
                  </a:txBody>
                  <a:tcPr/>
                </a:tc>
                <a:tc>
                  <a:txBody>
                    <a:bodyPr/>
                    <a:lstStyle/>
                    <a:p>
                      <a:r>
                        <a:rPr lang="en-US" dirty="0"/>
                        <a:t>Light Emphasis</a:t>
                      </a:r>
                    </a:p>
                  </a:txBody>
                  <a:tcPr/>
                </a:tc>
                <a:tc>
                  <a:txBody>
                    <a:bodyPr/>
                    <a:lstStyle/>
                    <a:p>
                      <a:r>
                        <a:rPr lang="en-US" dirty="0"/>
                        <a:t>Around a word _</a:t>
                      </a:r>
                      <a:r>
                        <a:rPr lang="en-US" i="1" dirty="0"/>
                        <a:t>italics</a:t>
                      </a:r>
                      <a:r>
                        <a:rPr lang="en-US" i="0" dirty="0"/>
                        <a:t>_</a:t>
                      </a:r>
                      <a:endParaRPr lang="en-US" dirty="0"/>
                    </a:p>
                  </a:txBody>
                  <a:tcPr/>
                </a:tc>
                <a:extLst>
                  <a:ext uri="{0D108BD9-81ED-4DB2-BD59-A6C34878D82A}">
                    <a16:rowId xmlns:a16="http://schemas.microsoft.com/office/drawing/2014/main" val="228573334"/>
                  </a:ext>
                </a:extLst>
              </a:tr>
              <a:tr h="370840">
                <a:tc>
                  <a:txBody>
                    <a:bodyPr/>
                    <a:lstStyle/>
                    <a:p>
                      <a:r>
                        <a:rPr lang="en-US" dirty="0"/>
                        <a:t>__</a:t>
                      </a:r>
                    </a:p>
                  </a:txBody>
                  <a:tcPr/>
                </a:tc>
                <a:tc>
                  <a:txBody>
                    <a:bodyPr/>
                    <a:lstStyle/>
                    <a:p>
                      <a:r>
                        <a:rPr lang="en-US" dirty="0"/>
                        <a:t>Strong Emphasis</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Around a word __</a:t>
                      </a:r>
                      <a:r>
                        <a:rPr lang="en-US" b="1" dirty="0"/>
                        <a:t>bold</a:t>
                      </a:r>
                      <a:r>
                        <a:rPr lang="en-US" dirty="0"/>
                        <a:t>__</a:t>
                      </a:r>
                    </a:p>
                  </a:txBody>
                  <a:tcPr/>
                </a:tc>
                <a:extLst>
                  <a:ext uri="{0D108BD9-81ED-4DB2-BD59-A6C34878D82A}">
                    <a16:rowId xmlns:a16="http://schemas.microsoft.com/office/drawing/2014/main" val="3211325914"/>
                  </a:ext>
                </a:extLst>
              </a:tr>
            </a:tbl>
          </a:graphicData>
        </a:graphic>
      </p:graphicFrame>
      <p:sp>
        <p:nvSpPr>
          <p:cNvPr id="8" name="TextBox 7">
            <a:extLst>
              <a:ext uri="{FF2B5EF4-FFF2-40B4-BE49-F238E27FC236}">
                <a16:creationId xmlns:a16="http://schemas.microsoft.com/office/drawing/2014/main" id="{92919F3A-6A16-4233-B545-82BDDD3E15B2}"/>
              </a:ext>
            </a:extLst>
          </p:cNvPr>
          <p:cNvSpPr txBox="1"/>
          <p:nvPr/>
        </p:nvSpPr>
        <p:spPr>
          <a:xfrm>
            <a:off x="716144" y="6306026"/>
            <a:ext cx="6412333" cy="369332"/>
          </a:xfrm>
          <a:prstGeom prst="rect">
            <a:avLst/>
          </a:prstGeom>
          <a:noFill/>
          <a:ln w="12700">
            <a:solidFill>
              <a:srgbClr val="508926"/>
            </a:solidFill>
          </a:ln>
        </p:spPr>
        <p:txBody>
          <a:bodyPr wrap="none" rtlCol="0">
            <a:spAutoFit/>
          </a:bodyPr>
          <a:lstStyle/>
          <a:p>
            <a:r>
              <a:rPr lang="en-US" dirty="0"/>
              <a:t>https://sourceforge.net/p/jupiter/wiki/markdown_syntax/</a:t>
            </a:r>
          </a:p>
        </p:txBody>
      </p:sp>
    </p:spTree>
    <p:extLst>
      <p:ext uri="{BB962C8B-B14F-4D97-AF65-F5344CB8AC3E}">
        <p14:creationId xmlns:p14="http://schemas.microsoft.com/office/powerpoint/2010/main" val="2477978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867445-AD1E-4CE8-B060-79AA8326F679}"/>
              </a:ext>
            </a:extLst>
          </p:cNvPr>
          <p:cNvSpPr>
            <a:spLocks noGrp="1"/>
          </p:cNvSpPr>
          <p:nvPr>
            <p:ph type="title"/>
          </p:nvPr>
        </p:nvSpPr>
        <p:spPr>
          <a:xfrm>
            <a:off x="1286933" y="609600"/>
            <a:ext cx="10197494" cy="1099457"/>
          </a:xfrm>
        </p:spPr>
        <p:txBody>
          <a:bodyPr>
            <a:normAutofit/>
          </a:bodyPr>
          <a:lstStyle/>
          <a:p>
            <a:r>
              <a:rPr lang="en-US"/>
              <a:t>Announcements</a:t>
            </a:r>
          </a:p>
        </p:txBody>
      </p:sp>
      <p:sp>
        <p:nvSpPr>
          <p:cNvPr id="24" name="Isosceles Triangle 23">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5">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7" name="Content Placeholder 2">
            <a:extLst>
              <a:ext uri="{FF2B5EF4-FFF2-40B4-BE49-F238E27FC236}">
                <a16:creationId xmlns:a16="http://schemas.microsoft.com/office/drawing/2014/main" id="{2BD3F0ED-5DD6-42C0-BB86-BFCD50BDA5F3}"/>
              </a:ext>
            </a:extLst>
          </p:cNvPr>
          <p:cNvGraphicFramePr>
            <a:graphicFrameLocks noGrp="1"/>
          </p:cNvGraphicFramePr>
          <p:nvPr>
            <p:ph idx="1"/>
            <p:extLst>
              <p:ext uri="{D42A27DB-BD31-4B8C-83A1-F6EECF244321}">
                <p14:modId xmlns:p14="http://schemas.microsoft.com/office/powerpoint/2010/main" val="361419643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47026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u="sng" dirty="0"/>
              <a:t>Learning Objectives</a:t>
            </a:r>
          </a:p>
        </p:txBody>
      </p:sp>
      <p:sp>
        <p:nvSpPr>
          <p:cNvPr id="5123" name="Rectangle 3"/>
          <p:cNvSpPr>
            <a:spLocks noGrp="1" noChangeArrowheads="1"/>
          </p:cNvSpPr>
          <p:nvPr>
            <p:ph type="body" idx="1"/>
          </p:nvPr>
        </p:nvSpPr>
        <p:spPr>
          <a:xfrm>
            <a:off x="739073" y="1397000"/>
            <a:ext cx="8229600" cy="4851400"/>
          </a:xfrm>
        </p:spPr>
        <p:txBody>
          <a:bodyPr>
            <a:noAutofit/>
          </a:bodyPr>
          <a:lstStyle/>
          <a:p>
            <a:pPr eaLnBrk="1" hangingPunct="1">
              <a:lnSpc>
                <a:spcPct val="90000"/>
              </a:lnSpc>
              <a:spcBef>
                <a:spcPct val="40000"/>
              </a:spcBef>
            </a:pPr>
            <a:r>
              <a:rPr lang="en-US" sz="2400" dirty="0"/>
              <a:t>Explain the concept of modular program design</a:t>
            </a:r>
          </a:p>
          <a:p>
            <a:pPr eaLnBrk="1" hangingPunct="1">
              <a:lnSpc>
                <a:spcPct val="90000"/>
              </a:lnSpc>
              <a:spcBef>
                <a:spcPct val="40000"/>
              </a:spcBef>
            </a:pPr>
            <a:r>
              <a:rPr lang="en-US" sz="2400" dirty="0"/>
              <a:t>Explain the concept of a function in Python</a:t>
            </a:r>
          </a:p>
          <a:p>
            <a:pPr eaLnBrk="1" hangingPunct="1">
              <a:lnSpc>
                <a:spcPct val="90000"/>
              </a:lnSpc>
              <a:spcBef>
                <a:spcPct val="40000"/>
              </a:spcBef>
            </a:pPr>
            <a:r>
              <a:rPr lang="en-US" sz="2400" dirty="0"/>
              <a:t>Explain why functions are important in programming</a:t>
            </a:r>
          </a:p>
          <a:p>
            <a:pPr eaLnBrk="1" hangingPunct="1">
              <a:lnSpc>
                <a:spcPct val="90000"/>
              </a:lnSpc>
              <a:spcBef>
                <a:spcPct val="40000"/>
              </a:spcBef>
            </a:pPr>
            <a:r>
              <a:rPr lang="en-US" sz="2400" dirty="0"/>
              <a:t>Demonstrate the structure of a simple function</a:t>
            </a:r>
          </a:p>
        </p:txBody>
      </p:sp>
    </p:spTree>
    <p:extLst>
      <p:ext uri="{BB962C8B-B14F-4D97-AF65-F5344CB8AC3E}">
        <p14:creationId xmlns:p14="http://schemas.microsoft.com/office/powerpoint/2010/main" val="98642455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t>Modular Programming</a:t>
            </a:r>
          </a:p>
        </p:txBody>
      </p:sp>
      <p:sp>
        <p:nvSpPr>
          <p:cNvPr id="12291" name="Rectangle 16"/>
          <p:cNvSpPr>
            <a:spLocks noGrp="1" noChangeArrowheads="1"/>
          </p:cNvSpPr>
          <p:nvPr>
            <p:ph type="body" idx="4294967295"/>
          </p:nvPr>
        </p:nvSpPr>
        <p:spPr>
          <a:xfrm>
            <a:off x="677334" y="1270000"/>
            <a:ext cx="9530770" cy="4903788"/>
          </a:xfrm>
        </p:spPr>
        <p:txBody>
          <a:bodyPr>
            <a:normAutofit/>
          </a:bodyPr>
          <a:lstStyle/>
          <a:p>
            <a:pPr>
              <a:spcBef>
                <a:spcPts val="0"/>
              </a:spcBef>
            </a:pPr>
            <a:r>
              <a:rPr lang="en-US" sz="2400" dirty="0"/>
              <a:t>Break a large problem into smaller pieces</a:t>
            </a:r>
          </a:p>
          <a:p>
            <a:pPr lvl="1">
              <a:spcBef>
                <a:spcPts val="0"/>
              </a:spcBef>
            </a:pPr>
            <a:r>
              <a:rPr lang="en-US" sz="2000" dirty="0"/>
              <a:t>Smaller pieces sometimes called ‘</a:t>
            </a:r>
            <a:r>
              <a:rPr lang="en-US" sz="2000" dirty="0" err="1"/>
              <a:t>subroutines’,‘procedures</a:t>
            </a:r>
            <a:r>
              <a:rPr lang="en-US" sz="2000" dirty="0"/>
              <a:t>’ or </a:t>
            </a:r>
            <a:r>
              <a:rPr lang="en-US" sz="2000" b="1" dirty="0">
                <a:solidFill>
                  <a:srgbClr val="508926"/>
                </a:solidFill>
              </a:rPr>
              <a:t>functions</a:t>
            </a:r>
            <a:endParaRPr lang="en-US" sz="1800" b="1" dirty="0">
              <a:solidFill>
                <a:srgbClr val="508926"/>
              </a:solidFill>
            </a:endParaRPr>
          </a:p>
          <a:p>
            <a:pPr lvl="1">
              <a:spcBef>
                <a:spcPts val="0"/>
              </a:spcBef>
            </a:pPr>
            <a:r>
              <a:rPr lang="en-US" sz="2000" dirty="0"/>
              <a:t>Why?</a:t>
            </a:r>
          </a:p>
          <a:p>
            <a:pPr lvl="2">
              <a:spcBef>
                <a:spcPts val="0"/>
              </a:spcBef>
            </a:pPr>
            <a:r>
              <a:rPr lang="en-US" sz="1800" dirty="0"/>
              <a:t>Helps manage complexity</a:t>
            </a:r>
          </a:p>
          <a:p>
            <a:pPr lvl="3">
              <a:spcBef>
                <a:spcPts val="0"/>
              </a:spcBef>
            </a:pPr>
            <a:r>
              <a:rPr lang="en-US" sz="1600" dirty="0"/>
              <a:t>Smaller blocks of code</a:t>
            </a:r>
          </a:p>
          <a:p>
            <a:pPr lvl="3">
              <a:spcBef>
                <a:spcPts val="0"/>
              </a:spcBef>
            </a:pPr>
            <a:r>
              <a:rPr lang="en-US" sz="1600" dirty="0"/>
              <a:t>Easier to read</a:t>
            </a:r>
          </a:p>
          <a:p>
            <a:pPr lvl="2">
              <a:spcBef>
                <a:spcPts val="0"/>
              </a:spcBef>
            </a:pPr>
            <a:r>
              <a:rPr lang="en-US" sz="1800" dirty="0"/>
              <a:t>Encourages re-use of code</a:t>
            </a:r>
          </a:p>
          <a:p>
            <a:pPr lvl="3">
              <a:spcBef>
                <a:spcPts val="0"/>
              </a:spcBef>
            </a:pPr>
            <a:r>
              <a:rPr lang="en-US" sz="1600" dirty="0"/>
              <a:t>Within a particular program or across different programs</a:t>
            </a:r>
          </a:p>
          <a:p>
            <a:pPr lvl="2">
              <a:spcBef>
                <a:spcPts val="0"/>
              </a:spcBef>
            </a:pPr>
            <a:r>
              <a:rPr lang="en-US" sz="1800" dirty="0"/>
              <a:t>Allows independent development of code</a:t>
            </a:r>
          </a:p>
          <a:p>
            <a:pPr lvl="2">
              <a:spcBef>
                <a:spcPts val="0"/>
              </a:spcBef>
            </a:pPr>
            <a:r>
              <a:rPr lang="en-US" sz="1800" dirty="0"/>
              <a:t>Provides a layer of ‘abstraction’</a:t>
            </a:r>
          </a:p>
          <a:p>
            <a:pPr lvl="3">
              <a:spcBef>
                <a:spcPts val="0"/>
              </a:spcBef>
            </a:pPr>
            <a:r>
              <a:rPr lang="en-US" sz="1600" dirty="0"/>
              <a:t>Hides the details of complex solutions</a:t>
            </a:r>
          </a:p>
          <a:p>
            <a:pPr>
              <a:spcBef>
                <a:spcPts val="0"/>
              </a:spcBef>
            </a:pPr>
            <a:r>
              <a:rPr lang="en-US" sz="2400" dirty="0"/>
              <a:t>Python has several built-in functions</a:t>
            </a:r>
          </a:p>
          <a:p>
            <a:pPr>
              <a:spcBef>
                <a:spcPts val="0"/>
              </a:spcBef>
            </a:pPr>
            <a:r>
              <a:rPr lang="en-US" sz="2400" dirty="0"/>
              <a:t>Decomposing complex problems into manageable subsets and then implementing those subsets as a set of functions is a key concept and skill</a:t>
            </a:r>
          </a:p>
          <a:p>
            <a:pPr marL="0" indent="0">
              <a:spcBef>
                <a:spcPts val="0"/>
              </a:spcBef>
              <a:buNone/>
            </a:pPr>
            <a:endParaRPr lang="en-US" sz="2200" dirty="0"/>
          </a:p>
          <a:p>
            <a:pPr marL="1371600" lvl="3" indent="0">
              <a:spcBef>
                <a:spcPts val="0"/>
              </a:spcBef>
              <a:buNone/>
            </a:pPr>
            <a:endParaRPr lang="en-US" sz="1600" dirty="0"/>
          </a:p>
        </p:txBody>
      </p:sp>
    </p:spTree>
    <p:extLst>
      <p:ext uri="{BB962C8B-B14F-4D97-AF65-F5344CB8AC3E}">
        <p14:creationId xmlns:p14="http://schemas.microsoft.com/office/powerpoint/2010/main" val="3127021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t>Modular Programming</a:t>
            </a:r>
          </a:p>
        </p:txBody>
      </p:sp>
      <p:sp>
        <p:nvSpPr>
          <p:cNvPr id="12291" name="Rectangle 16"/>
          <p:cNvSpPr>
            <a:spLocks noGrp="1" noChangeArrowheads="1"/>
          </p:cNvSpPr>
          <p:nvPr>
            <p:ph type="body" idx="4294967295"/>
          </p:nvPr>
        </p:nvSpPr>
        <p:spPr>
          <a:xfrm>
            <a:off x="677334" y="1270000"/>
            <a:ext cx="9530770" cy="4903788"/>
          </a:xfrm>
        </p:spPr>
        <p:txBody>
          <a:bodyPr>
            <a:normAutofit/>
          </a:bodyPr>
          <a:lstStyle/>
          <a:p>
            <a:pPr>
              <a:spcBef>
                <a:spcPts val="0"/>
              </a:spcBef>
            </a:pPr>
            <a:r>
              <a:rPr lang="en-US" sz="2400" dirty="0"/>
              <a:t>Break a large problem into smaller pieces</a:t>
            </a:r>
          </a:p>
          <a:p>
            <a:pPr lvl="1">
              <a:spcBef>
                <a:spcPts val="0"/>
              </a:spcBef>
            </a:pPr>
            <a:r>
              <a:rPr lang="en-US" sz="2000" dirty="0"/>
              <a:t>Smaller pieces sometimes called ‘</a:t>
            </a:r>
            <a:r>
              <a:rPr lang="en-US" sz="2000" dirty="0" err="1"/>
              <a:t>subroutines’,‘procedures</a:t>
            </a:r>
            <a:r>
              <a:rPr lang="en-US" sz="2000" dirty="0"/>
              <a:t>’ or </a:t>
            </a:r>
            <a:r>
              <a:rPr lang="en-US" sz="2000" b="1" dirty="0">
                <a:solidFill>
                  <a:srgbClr val="508926"/>
                </a:solidFill>
              </a:rPr>
              <a:t>functions</a:t>
            </a:r>
            <a:endParaRPr lang="en-US" sz="1800" b="1" dirty="0">
              <a:solidFill>
                <a:srgbClr val="508926"/>
              </a:solidFill>
            </a:endParaRPr>
          </a:p>
          <a:p>
            <a:pPr lvl="1">
              <a:spcBef>
                <a:spcPts val="0"/>
              </a:spcBef>
            </a:pPr>
            <a:r>
              <a:rPr lang="en-US" sz="2000" dirty="0"/>
              <a:t>Why?</a:t>
            </a:r>
          </a:p>
          <a:p>
            <a:pPr lvl="2">
              <a:spcBef>
                <a:spcPts val="0"/>
              </a:spcBef>
            </a:pPr>
            <a:r>
              <a:rPr lang="en-US" sz="1800" dirty="0"/>
              <a:t>Helps manage complexity</a:t>
            </a:r>
          </a:p>
          <a:p>
            <a:pPr lvl="3">
              <a:spcBef>
                <a:spcPts val="0"/>
              </a:spcBef>
            </a:pPr>
            <a:r>
              <a:rPr lang="en-US" sz="1600" dirty="0"/>
              <a:t>Smaller blocks of code</a:t>
            </a:r>
          </a:p>
          <a:p>
            <a:pPr lvl="3">
              <a:spcBef>
                <a:spcPts val="0"/>
              </a:spcBef>
            </a:pPr>
            <a:r>
              <a:rPr lang="en-US" sz="1600" dirty="0"/>
              <a:t>Easier to read</a:t>
            </a:r>
          </a:p>
          <a:p>
            <a:pPr lvl="2">
              <a:spcBef>
                <a:spcPts val="0"/>
              </a:spcBef>
            </a:pPr>
            <a:r>
              <a:rPr lang="en-US" sz="1800" dirty="0"/>
              <a:t>Encourages re-use of code</a:t>
            </a:r>
          </a:p>
          <a:p>
            <a:pPr lvl="3">
              <a:spcBef>
                <a:spcPts val="0"/>
              </a:spcBef>
            </a:pPr>
            <a:r>
              <a:rPr lang="en-US" sz="1600" dirty="0"/>
              <a:t>Within a particular program or across different programs</a:t>
            </a:r>
          </a:p>
          <a:p>
            <a:pPr lvl="2">
              <a:spcBef>
                <a:spcPts val="0"/>
              </a:spcBef>
            </a:pPr>
            <a:r>
              <a:rPr lang="en-US" sz="1800" dirty="0"/>
              <a:t>Allows independent development of code</a:t>
            </a:r>
          </a:p>
          <a:p>
            <a:pPr lvl="2">
              <a:spcBef>
                <a:spcPts val="0"/>
              </a:spcBef>
            </a:pPr>
            <a:r>
              <a:rPr lang="en-US" sz="1800" dirty="0"/>
              <a:t>Provides a layer of ‘abstraction’</a:t>
            </a:r>
          </a:p>
          <a:p>
            <a:pPr lvl="3">
              <a:spcBef>
                <a:spcPts val="0"/>
              </a:spcBef>
            </a:pPr>
            <a:r>
              <a:rPr lang="en-US" sz="1600" dirty="0"/>
              <a:t>Hides the details of complex solutions</a:t>
            </a:r>
          </a:p>
          <a:p>
            <a:pPr>
              <a:spcBef>
                <a:spcPts val="0"/>
              </a:spcBef>
            </a:pPr>
            <a:r>
              <a:rPr lang="en-US" sz="2400" dirty="0"/>
              <a:t>Python has several built-in functions</a:t>
            </a:r>
          </a:p>
          <a:p>
            <a:pPr>
              <a:spcBef>
                <a:spcPts val="0"/>
              </a:spcBef>
            </a:pPr>
            <a:endParaRPr lang="en-US" sz="2200" dirty="0"/>
          </a:p>
          <a:p>
            <a:pPr marL="0" indent="0">
              <a:spcBef>
                <a:spcPts val="0"/>
              </a:spcBef>
              <a:buNone/>
            </a:pPr>
            <a:endParaRPr lang="en-US" sz="2200" dirty="0"/>
          </a:p>
          <a:p>
            <a:pPr marL="1371600" lvl="3" indent="0">
              <a:spcBef>
                <a:spcPts val="0"/>
              </a:spcBef>
              <a:buNone/>
            </a:pPr>
            <a:endParaRPr lang="en-US" sz="1600" dirty="0"/>
          </a:p>
        </p:txBody>
      </p:sp>
      <p:sp>
        <p:nvSpPr>
          <p:cNvPr id="2" name="TextBox 1">
            <a:extLst>
              <a:ext uri="{FF2B5EF4-FFF2-40B4-BE49-F238E27FC236}">
                <a16:creationId xmlns:a16="http://schemas.microsoft.com/office/drawing/2014/main" id="{B1DD8D76-7772-4B10-A5C0-5A02F4C0BB49}"/>
              </a:ext>
            </a:extLst>
          </p:cNvPr>
          <p:cNvSpPr txBox="1"/>
          <p:nvPr/>
        </p:nvSpPr>
        <p:spPr>
          <a:xfrm>
            <a:off x="3191918" y="5044551"/>
            <a:ext cx="3567499" cy="738664"/>
          </a:xfrm>
          <a:prstGeom prst="rect">
            <a:avLst/>
          </a:prstGeom>
          <a:noFill/>
        </p:spPr>
        <p:txBody>
          <a:bodyPr wrap="square" rtlCol="0">
            <a:spAutoFit/>
          </a:bodyPr>
          <a:lstStyle/>
          <a:p>
            <a:r>
              <a:rPr lang="en-US" sz="2400" dirty="0">
                <a:latin typeface="Consolas" panose="020B0609020204030204" pitchFamily="49" charset="0"/>
              </a:rPr>
              <a:t>print(“Hello world”)</a:t>
            </a:r>
          </a:p>
          <a:p>
            <a:endParaRPr lang="en-US" dirty="0"/>
          </a:p>
        </p:txBody>
      </p:sp>
    </p:spTree>
    <p:extLst>
      <p:ext uri="{BB962C8B-B14F-4D97-AF65-F5344CB8AC3E}">
        <p14:creationId xmlns:p14="http://schemas.microsoft.com/office/powerpoint/2010/main" val="3032829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6DD16-84FB-4C9A-B602-2644ECF2CFC2}"/>
              </a:ext>
            </a:extLst>
          </p:cNvPr>
          <p:cNvSpPr>
            <a:spLocks noGrp="1"/>
          </p:cNvSpPr>
          <p:nvPr>
            <p:ph type="title"/>
          </p:nvPr>
        </p:nvSpPr>
        <p:spPr/>
        <p:txBody>
          <a:bodyPr/>
          <a:lstStyle/>
          <a:p>
            <a:r>
              <a:rPr lang="en-US" dirty="0"/>
              <a:t>Functions</a:t>
            </a:r>
          </a:p>
        </p:txBody>
      </p:sp>
      <p:sp>
        <p:nvSpPr>
          <p:cNvPr id="3" name="Content Placeholder 2">
            <a:extLst>
              <a:ext uri="{FF2B5EF4-FFF2-40B4-BE49-F238E27FC236}">
                <a16:creationId xmlns:a16="http://schemas.microsoft.com/office/drawing/2014/main" id="{B3F679C2-8D21-49B6-8B96-CCC1DB8A61A1}"/>
              </a:ext>
            </a:extLst>
          </p:cNvPr>
          <p:cNvSpPr>
            <a:spLocks noGrp="1"/>
          </p:cNvSpPr>
          <p:nvPr>
            <p:ph idx="1"/>
          </p:nvPr>
        </p:nvSpPr>
        <p:spPr>
          <a:xfrm>
            <a:off x="677334" y="1409515"/>
            <a:ext cx="9012878" cy="3874584"/>
          </a:xfrm>
        </p:spPr>
        <p:txBody>
          <a:bodyPr>
            <a:normAutofit/>
          </a:bodyPr>
          <a:lstStyle/>
          <a:p>
            <a:r>
              <a:rPr lang="en-US" sz="2400" dirty="0"/>
              <a:t>Functions are </a:t>
            </a:r>
            <a:r>
              <a:rPr lang="en-US" sz="2400" b="1" dirty="0"/>
              <a:t>named sequences of statements that perform some action</a:t>
            </a:r>
          </a:p>
          <a:p>
            <a:r>
              <a:rPr lang="en-US" sz="2400" dirty="0"/>
              <a:t>Functions accept </a:t>
            </a:r>
            <a:r>
              <a:rPr lang="en-US" sz="2400" b="1" dirty="0">
                <a:solidFill>
                  <a:srgbClr val="508926"/>
                </a:solidFill>
              </a:rPr>
              <a:t>parameters</a:t>
            </a:r>
            <a:r>
              <a:rPr lang="en-US" sz="2400" dirty="0"/>
              <a:t> in a </a:t>
            </a:r>
            <a:r>
              <a:rPr lang="en-US" sz="2400" b="1" dirty="0">
                <a:solidFill>
                  <a:srgbClr val="508926"/>
                </a:solidFill>
              </a:rPr>
              <a:t>parameter list </a:t>
            </a:r>
            <a:r>
              <a:rPr lang="en-US" sz="2400" dirty="0"/>
              <a:t>and may return values</a:t>
            </a:r>
          </a:p>
          <a:p>
            <a:r>
              <a:rPr lang="en-US" sz="2400" dirty="0"/>
              <a:t>Functions which do not return a value are called </a:t>
            </a:r>
            <a:r>
              <a:rPr lang="en-US" sz="2400" b="1" dirty="0">
                <a:solidFill>
                  <a:srgbClr val="508926"/>
                </a:solidFill>
              </a:rPr>
              <a:t>void functions</a:t>
            </a:r>
            <a:endParaRPr lang="en-US" b="1" dirty="0">
              <a:solidFill>
                <a:srgbClr val="508926"/>
              </a:solidFill>
            </a:endParaRPr>
          </a:p>
          <a:p>
            <a:r>
              <a:rPr lang="en-US" sz="2400" dirty="0"/>
              <a:t>A </a:t>
            </a:r>
            <a:r>
              <a:rPr lang="en-US" sz="2400" b="1" dirty="0">
                <a:solidFill>
                  <a:srgbClr val="508926"/>
                </a:solidFill>
              </a:rPr>
              <a:t>function call </a:t>
            </a:r>
            <a:r>
              <a:rPr lang="en-US" sz="2400" dirty="0"/>
              <a:t>is the activation of a function</a:t>
            </a:r>
          </a:p>
          <a:p>
            <a:endParaRPr lang="en-US" sz="2400" dirty="0"/>
          </a:p>
          <a:p>
            <a:endParaRPr lang="en-US" sz="2400" dirty="0"/>
          </a:p>
          <a:p>
            <a:endParaRPr lang="en-US" sz="2400" dirty="0"/>
          </a:p>
        </p:txBody>
      </p:sp>
      <p:sp>
        <p:nvSpPr>
          <p:cNvPr id="4" name="TextBox 3">
            <a:extLst>
              <a:ext uri="{FF2B5EF4-FFF2-40B4-BE49-F238E27FC236}">
                <a16:creationId xmlns:a16="http://schemas.microsoft.com/office/drawing/2014/main" id="{3AEA6564-E6DB-4D83-99C4-48C6612F21B8}"/>
              </a:ext>
            </a:extLst>
          </p:cNvPr>
          <p:cNvSpPr txBox="1"/>
          <p:nvPr/>
        </p:nvSpPr>
        <p:spPr>
          <a:xfrm>
            <a:off x="3958094" y="4560475"/>
            <a:ext cx="2035147" cy="1107996"/>
          </a:xfrm>
          <a:prstGeom prst="rect">
            <a:avLst/>
          </a:prstGeom>
          <a:noFill/>
        </p:spPr>
        <p:txBody>
          <a:bodyPr wrap="square" rtlCol="0">
            <a:spAutoFit/>
          </a:bodyPr>
          <a:lstStyle/>
          <a:p>
            <a:r>
              <a:rPr lang="en-US" sz="2400" dirty="0">
                <a:latin typeface="Consolas" panose="020B0609020204030204" pitchFamily="49" charset="0"/>
              </a:rPr>
              <a:t>a = 55.66</a:t>
            </a:r>
          </a:p>
          <a:p>
            <a:r>
              <a:rPr lang="en-US" sz="2400" dirty="0">
                <a:latin typeface="Consolas" panose="020B0609020204030204" pitchFamily="49" charset="0"/>
              </a:rPr>
              <a:t>b = int(a)</a:t>
            </a:r>
          </a:p>
          <a:p>
            <a:endParaRPr lang="en-US" dirty="0"/>
          </a:p>
        </p:txBody>
      </p:sp>
      <p:sp>
        <p:nvSpPr>
          <p:cNvPr id="7" name="TextBox 6">
            <a:extLst>
              <a:ext uri="{FF2B5EF4-FFF2-40B4-BE49-F238E27FC236}">
                <a16:creationId xmlns:a16="http://schemas.microsoft.com/office/drawing/2014/main" id="{FBC01E1D-BA5F-4273-B4CD-F3587A5A0A83}"/>
              </a:ext>
            </a:extLst>
          </p:cNvPr>
          <p:cNvSpPr txBox="1"/>
          <p:nvPr/>
        </p:nvSpPr>
        <p:spPr>
          <a:xfrm>
            <a:off x="6032613" y="5369065"/>
            <a:ext cx="1622945" cy="369332"/>
          </a:xfrm>
          <a:prstGeom prst="rect">
            <a:avLst/>
          </a:prstGeom>
          <a:noFill/>
        </p:spPr>
        <p:txBody>
          <a:bodyPr wrap="none" rtlCol="0">
            <a:spAutoFit/>
          </a:bodyPr>
          <a:lstStyle/>
          <a:p>
            <a:r>
              <a:rPr lang="en-US" dirty="0"/>
              <a:t>Parameter (a)</a:t>
            </a:r>
          </a:p>
        </p:txBody>
      </p:sp>
      <p:sp>
        <p:nvSpPr>
          <p:cNvPr id="8" name="TextBox 7">
            <a:extLst>
              <a:ext uri="{FF2B5EF4-FFF2-40B4-BE49-F238E27FC236}">
                <a16:creationId xmlns:a16="http://schemas.microsoft.com/office/drawing/2014/main" id="{E15BA47E-84B3-4E9F-B573-C3FB0B84D2F1}"/>
              </a:ext>
            </a:extLst>
          </p:cNvPr>
          <p:cNvSpPr txBox="1"/>
          <p:nvPr/>
        </p:nvSpPr>
        <p:spPr>
          <a:xfrm>
            <a:off x="4265714" y="5823362"/>
            <a:ext cx="1519968" cy="646331"/>
          </a:xfrm>
          <a:prstGeom prst="rect">
            <a:avLst/>
          </a:prstGeom>
          <a:noFill/>
        </p:spPr>
        <p:txBody>
          <a:bodyPr wrap="none" rtlCol="0">
            <a:spAutoFit/>
          </a:bodyPr>
          <a:lstStyle/>
          <a:p>
            <a:pPr algn="ctr"/>
            <a:r>
              <a:rPr lang="en-US" dirty="0"/>
              <a:t>Function call</a:t>
            </a:r>
          </a:p>
          <a:p>
            <a:pPr algn="ctr"/>
            <a:r>
              <a:rPr lang="en-US" dirty="0"/>
              <a:t>(int)</a:t>
            </a:r>
          </a:p>
        </p:txBody>
      </p:sp>
      <p:sp>
        <p:nvSpPr>
          <p:cNvPr id="9" name="TextBox 8">
            <a:extLst>
              <a:ext uri="{FF2B5EF4-FFF2-40B4-BE49-F238E27FC236}">
                <a16:creationId xmlns:a16="http://schemas.microsoft.com/office/drawing/2014/main" id="{7AA6286E-246A-4C8C-9504-699CF8369D51}"/>
              </a:ext>
            </a:extLst>
          </p:cNvPr>
          <p:cNvSpPr txBox="1"/>
          <p:nvPr/>
        </p:nvSpPr>
        <p:spPr>
          <a:xfrm>
            <a:off x="2330507" y="5160684"/>
            <a:ext cx="1727649" cy="1200329"/>
          </a:xfrm>
          <a:prstGeom prst="rect">
            <a:avLst/>
          </a:prstGeom>
          <a:noFill/>
        </p:spPr>
        <p:txBody>
          <a:bodyPr wrap="square" rtlCol="0">
            <a:spAutoFit/>
          </a:bodyPr>
          <a:lstStyle/>
          <a:p>
            <a:pPr algn="ctr"/>
            <a:r>
              <a:rPr lang="en-US" dirty="0"/>
              <a:t>Variable storing a return value (b)</a:t>
            </a:r>
          </a:p>
        </p:txBody>
      </p:sp>
      <p:cxnSp>
        <p:nvCxnSpPr>
          <p:cNvPr id="11" name="Straight Arrow Connector 10">
            <a:extLst>
              <a:ext uri="{FF2B5EF4-FFF2-40B4-BE49-F238E27FC236}">
                <a16:creationId xmlns:a16="http://schemas.microsoft.com/office/drawing/2014/main" id="{B9EEB0B9-DC9C-4ACC-8898-31BD05E16473}"/>
              </a:ext>
            </a:extLst>
          </p:cNvPr>
          <p:cNvCxnSpPr/>
          <p:nvPr/>
        </p:nvCxnSpPr>
        <p:spPr>
          <a:xfrm flipV="1">
            <a:off x="3722336" y="5279634"/>
            <a:ext cx="311544" cy="2740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02989D69-2622-4357-B14A-0E1D6E396DD5}"/>
              </a:ext>
            </a:extLst>
          </p:cNvPr>
          <p:cNvCxnSpPr>
            <a:cxnSpLocks/>
            <a:stCxn id="8" idx="0"/>
          </p:cNvCxnSpPr>
          <p:nvPr/>
        </p:nvCxnSpPr>
        <p:spPr>
          <a:xfrm flipV="1">
            <a:off x="5025698" y="5279634"/>
            <a:ext cx="0" cy="543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323114A-D316-4CE0-BAB1-97B5AFD64377}"/>
              </a:ext>
            </a:extLst>
          </p:cNvPr>
          <p:cNvCxnSpPr>
            <a:cxnSpLocks/>
            <a:stCxn id="7" idx="1"/>
          </p:cNvCxnSpPr>
          <p:nvPr/>
        </p:nvCxnSpPr>
        <p:spPr>
          <a:xfrm flipH="1" flipV="1">
            <a:off x="5555182" y="5207225"/>
            <a:ext cx="477431" cy="346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3990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A2D4-5741-4544-84E2-87AC91C646B4}"/>
              </a:ext>
            </a:extLst>
          </p:cNvPr>
          <p:cNvSpPr>
            <a:spLocks noGrp="1"/>
          </p:cNvSpPr>
          <p:nvPr>
            <p:ph type="title"/>
          </p:nvPr>
        </p:nvSpPr>
        <p:spPr>
          <a:xfrm>
            <a:off x="587898" y="605554"/>
            <a:ext cx="3729076" cy="1320800"/>
          </a:xfrm>
        </p:spPr>
        <p:txBody>
          <a:bodyPr anchor="ctr">
            <a:normAutofit/>
          </a:bodyPr>
          <a:lstStyle/>
          <a:p>
            <a:r>
              <a:rPr lang="en-US" dirty="0"/>
              <a:t>Using Modules</a:t>
            </a:r>
          </a:p>
        </p:txBody>
      </p:sp>
      <p:pic>
        <p:nvPicPr>
          <p:cNvPr id="6" name="Picture 5">
            <a:extLst>
              <a:ext uri="{FF2B5EF4-FFF2-40B4-BE49-F238E27FC236}">
                <a16:creationId xmlns:a16="http://schemas.microsoft.com/office/drawing/2014/main" id="{A6FCC323-BE06-466A-830C-1AF6F9715A1E}"/>
              </a:ext>
            </a:extLst>
          </p:cNvPr>
          <p:cNvPicPr>
            <a:picLocks noChangeAspect="1"/>
          </p:cNvPicPr>
          <p:nvPr/>
        </p:nvPicPr>
        <p:blipFill>
          <a:blip r:embed="rId2"/>
          <a:stretch>
            <a:fillRect/>
          </a:stretch>
        </p:blipFill>
        <p:spPr>
          <a:xfrm>
            <a:off x="4405822" y="396983"/>
            <a:ext cx="4972619" cy="5620216"/>
          </a:xfrm>
          <a:prstGeom prst="rect">
            <a:avLst/>
          </a:prstGeom>
        </p:spPr>
      </p:pic>
      <p:sp>
        <p:nvSpPr>
          <p:cNvPr id="9" name="Content Placeholder 8">
            <a:extLst>
              <a:ext uri="{FF2B5EF4-FFF2-40B4-BE49-F238E27FC236}">
                <a16:creationId xmlns:a16="http://schemas.microsoft.com/office/drawing/2014/main" id="{3F84008F-FAE1-4A79-9BEF-745CC63F9210}"/>
              </a:ext>
            </a:extLst>
          </p:cNvPr>
          <p:cNvSpPr>
            <a:spLocks noGrp="1"/>
          </p:cNvSpPr>
          <p:nvPr>
            <p:ph idx="1"/>
          </p:nvPr>
        </p:nvSpPr>
        <p:spPr>
          <a:xfrm>
            <a:off x="499049" y="1781807"/>
            <a:ext cx="4740543" cy="4776788"/>
          </a:xfrm>
        </p:spPr>
        <p:txBody>
          <a:bodyPr>
            <a:normAutofit lnSpcReduction="10000"/>
          </a:bodyPr>
          <a:lstStyle/>
          <a:p>
            <a:r>
              <a:rPr lang="en-US" sz="2400" b="1" dirty="0">
                <a:solidFill>
                  <a:srgbClr val="508926"/>
                </a:solidFill>
              </a:rPr>
              <a:t>Modules</a:t>
            </a:r>
            <a:r>
              <a:rPr lang="en-US" sz="2400" dirty="0">
                <a:solidFill>
                  <a:schemeClr val="tx1"/>
                </a:solidFill>
              </a:rPr>
              <a:t> are collections of related functions stored in one file</a:t>
            </a:r>
          </a:p>
          <a:p>
            <a:r>
              <a:rPr lang="en-US" sz="2400" b="1" dirty="0">
                <a:solidFill>
                  <a:srgbClr val="508926"/>
                </a:solidFill>
              </a:rPr>
              <a:t>Module Objects </a:t>
            </a:r>
            <a:r>
              <a:rPr lang="en-US" sz="2400" dirty="0">
                <a:solidFill>
                  <a:schemeClr val="tx1"/>
                </a:solidFill>
              </a:rPr>
              <a:t>are the namespaces under which functions stored in a module are accessed</a:t>
            </a:r>
          </a:p>
          <a:p>
            <a:r>
              <a:rPr lang="en-US" sz="2400" dirty="0"/>
              <a:t>A module is imported with the </a:t>
            </a:r>
            <a:r>
              <a:rPr lang="en-US" sz="2400" b="1" dirty="0">
                <a:solidFill>
                  <a:srgbClr val="508926"/>
                </a:solidFill>
              </a:rPr>
              <a:t>import</a:t>
            </a:r>
            <a:r>
              <a:rPr lang="en-US" sz="2400" dirty="0"/>
              <a:t> keyword</a:t>
            </a:r>
          </a:p>
          <a:p>
            <a:r>
              <a:rPr lang="en-US" sz="2400" dirty="0"/>
              <a:t>Functions within a module are accessed using </a:t>
            </a:r>
            <a:r>
              <a:rPr lang="en-US" sz="2400" b="1" dirty="0">
                <a:solidFill>
                  <a:srgbClr val="508926"/>
                </a:solidFill>
              </a:rPr>
              <a:t>dot notation</a:t>
            </a:r>
            <a:r>
              <a:rPr lang="en-US" sz="2400" dirty="0">
                <a:solidFill>
                  <a:srgbClr val="508926"/>
                </a:solidFill>
              </a:rPr>
              <a:t> </a:t>
            </a:r>
            <a:r>
              <a:rPr lang="en-US" sz="2400" dirty="0"/>
              <a:t>(ex. </a:t>
            </a:r>
            <a:r>
              <a:rPr lang="en-US" sz="2400" b="1" dirty="0" err="1">
                <a:latin typeface="Consolas" panose="020B0609020204030204" pitchFamily="49" charset="0"/>
              </a:rPr>
              <a:t>math.sin</a:t>
            </a:r>
            <a:r>
              <a:rPr lang="en-US" sz="2400" b="1" dirty="0">
                <a:latin typeface="Consolas" panose="020B0609020204030204" pitchFamily="49" charset="0"/>
              </a:rPr>
              <a:t>(value)</a:t>
            </a:r>
            <a:r>
              <a:rPr lang="en-US" sz="2400" dirty="0"/>
              <a:t>)</a:t>
            </a:r>
          </a:p>
        </p:txBody>
      </p:sp>
    </p:spTree>
    <p:extLst>
      <p:ext uri="{BB962C8B-B14F-4D97-AF65-F5344CB8AC3E}">
        <p14:creationId xmlns:p14="http://schemas.microsoft.com/office/powerpoint/2010/main" val="2334870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A2D4-5741-4544-84E2-87AC91C646B4}"/>
              </a:ext>
            </a:extLst>
          </p:cNvPr>
          <p:cNvSpPr>
            <a:spLocks noGrp="1"/>
          </p:cNvSpPr>
          <p:nvPr>
            <p:ph type="title"/>
          </p:nvPr>
        </p:nvSpPr>
        <p:spPr>
          <a:xfrm>
            <a:off x="587898" y="605554"/>
            <a:ext cx="3729076" cy="1320800"/>
          </a:xfrm>
        </p:spPr>
        <p:txBody>
          <a:bodyPr anchor="ctr">
            <a:normAutofit/>
          </a:bodyPr>
          <a:lstStyle/>
          <a:p>
            <a:r>
              <a:rPr lang="en-US" dirty="0"/>
              <a:t>Using Modules</a:t>
            </a:r>
          </a:p>
        </p:txBody>
      </p:sp>
      <p:pic>
        <p:nvPicPr>
          <p:cNvPr id="6" name="Picture 5">
            <a:extLst>
              <a:ext uri="{FF2B5EF4-FFF2-40B4-BE49-F238E27FC236}">
                <a16:creationId xmlns:a16="http://schemas.microsoft.com/office/drawing/2014/main" id="{A6FCC323-BE06-466A-830C-1AF6F9715A1E}"/>
              </a:ext>
            </a:extLst>
          </p:cNvPr>
          <p:cNvPicPr>
            <a:picLocks noChangeAspect="1"/>
          </p:cNvPicPr>
          <p:nvPr/>
        </p:nvPicPr>
        <p:blipFill>
          <a:blip r:embed="rId2"/>
          <a:stretch>
            <a:fillRect/>
          </a:stretch>
        </p:blipFill>
        <p:spPr>
          <a:xfrm>
            <a:off x="4405822" y="396983"/>
            <a:ext cx="4972619" cy="5620216"/>
          </a:xfrm>
          <a:prstGeom prst="rect">
            <a:avLst/>
          </a:prstGeom>
        </p:spPr>
      </p:pic>
      <p:sp>
        <p:nvSpPr>
          <p:cNvPr id="9" name="Content Placeholder 8">
            <a:extLst>
              <a:ext uri="{FF2B5EF4-FFF2-40B4-BE49-F238E27FC236}">
                <a16:creationId xmlns:a16="http://schemas.microsoft.com/office/drawing/2014/main" id="{3F84008F-FAE1-4A79-9BEF-745CC63F9210}"/>
              </a:ext>
            </a:extLst>
          </p:cNvPr>
          <p:cNvSpPr>
            <a:spLocks noGrp="1"/>
          </p:cNvSpPr>
          <p:nvPr>
            <p:ph idx="1"/>
          </p:nvPr>
        </p:nvSpPr>
        <p:spPr>
          <a:xfrm>
            <a:off x="499049" y="1781807"/>
            <a:ext cx="4740543" cy="4776788"/>
          </a:xfrm>
        </p:spPr>
        <p:txBody>
          <a:bodyPr>
            <a:normAutofit lnSpcReduction="10000"/>
          </a:bodyPr>
          <a:lstStyle/>
          <a:p>
            <a:r>
              <a:rPr lang="en-US" sz="2400" b="1" dirty="0">
                <a:solidFill>
                  <a:srgbClr val="508926"/>
                </a:solidFill>
              </a:rPr>
              <a:t>Modules</a:t>
            </a:r>
            <a:r>
              <a:rPr lang="en-US" sz="2400" dirty="0">
                <a:solidFill>
                  <a:schemeClr val="tx1"/>
                </a:solidFill>
              </a:rPr>
              <a:t> are collections of related functions stored in one file</a:t>
            </a:r>
          </a:p>
          <a:p>
            <a:r>
              <a:rPr lang="en-US" sz="2400" b="1" dirty="0">
                <a:solidFill>
                  <a:srgbClr val="508926"/>
                </a:solidFill>
              </a:rPr>
              <a:t>Module Objects </a:t>
            </a:r>
            <a:r>
              <a:rPr lang="en-US" sz="2400" dirty="0">
                <a:solidFill>
                  <a:schemeClr val="tx1"/>
                </a:solidFill>
              </a:rPr>
              <a:t>are the namespaces under which functions stored in a module are accessed</a:t>
            </a:r>
          </a:p>
          <a:p>
            <a:r>
              <a:rPr lang="en-US" sz="2400" dirty="0"/>
              <a:t>A module is imported with the </a:t>
            </a:r>
            <a:r>
              <a:rPr lang="en-US" sz="2400" b="1" dirty="0">
                <a:solidFill>
                  <a:srgbClr val="508926"/>
                </a:solidFill>
              </a:rPr>
              <a:t>import</a:t>
            </a:r>
            <a:r>
              <a:rPr lang="en-US" sz="2400" dirty="0"/>
              <a:t> keyword</a:t>
            </a:r>
          </a:p>
          <a:p>
            <a:r>
              <a:rPr lang="en-US" sz="2400" dirty="0"/>
              <a:t>Functions within a module are accessed using </a:t>
            </a:r>
            <a:r>
              <a:rPr lang="en-US" sz="2400" b="1" dirty="0">
                <a:solidFill>
                  <a:srgbClr val="508926"/>
                </a:solidFill>
              </a:rPr>
              <a:t>dot notation</a:t>
            </a:r>
            <a:r>
              <a:rPr lang="en-US" sz="2400" dirty="0">
                <a:solidFill>
                  <a:srgbClr val="508926"/>
                </a:solidFill>
              </a:rPr>
              <a:t> </a:t>
            </a:r>
            <a:r>
              <a:rPr lang="en-US" sz="2400" dirty="0"/>
              <a:t>(ex. </a:t>
            </a:r>
            <a:r>
              <a:rPr lang="en-US" sz="2400" b="1" dirty="0" err="1">
                <a:latin typeface="Consolas" panose="020B0609020204030204" pitchFamily="49" charset="0"/>
              </a:rPr>
              <a:t>math.sin</a:t>
            </a:r>
            <a:r>
              <a:rPr lang="en-US" sz="2400" b="1" dirty="0">
                <a:latin typeface="Consolas" panose="020B0609020204030204" pitchFamily="49" charset="0"/>
              </a:rPr>
              <a:t>(value)</a:t>
            </a:r>
            <a:r>
              <a:rPr lang="en-US" sz="2400" dirty="0"/>
              <a:t>)</a:t>
            </a:r>
          </a:p>
        </p:txBody>
      </p:sp>
      <p:sp>
        <p:nvSpPr>
          <p:cNvPr id="5" name="TextBox 4">
            <a:extLst>
              <a:ext uri="{FF2B5EF4-FFF2-40B4-BE49-F238E27FC236}">
                <a16:creationId xmlns:a16="http://schemas.microsoft.com/office/drawing/2014/main" id="{ABD76176-12E2-4C97-9836-827747FD650A}"/>
              </a:ext>
            </a:extLst>
          </p:cNvPr>
          <p:cNvSpPr txBox="1"/>
          <p:nvPr/>
        </p:nvSpPr>
        <p:spPr>
          <a:xfrm>
            <a:off x="8229600" y="1607234"/>
            <a:ext cx="989373" cy="646331"/>
          </a:xfrm>
          <a:prstGeom prst="rect">
            <a:avLst/>
          </a:prstGeom>
          <a:noFill/>
        </p:spPr>
        <p:txBody>
          <a:bodyPr wrap="none" rtlCol="0">
            <a:spAutoFit/>
          </a:bodyPr>
          <a:lstStyle/>
          <a:p>
            <a:r>
              <a:rPr lang="en-US" dirty="0"/>
              <a:t>Module </a:t>
            </a:r>
          </a:p>
          <a:p>
            <a:r>
              <a:rPr lang="en-US" dirty="0"/>
              <a:t>Objects</a:t>
            </a:r>
          </a:p>
        </p:txBody>
      </p:sp>
      <p:cxnSp>
        <p:nvCxnSpPr>
          <p:cNvPr id="7" name="Straight Arrow Connector 6">
            <a:extLst>
              <a:ext uri="{FF2B5EF4-FFF2-40B4-BE49-F238E27FC236}">
                <a16:creationId xmlns:a16="http://schemas.microsoft.com/office/drawing/2014/main" id="{99B9C1D5-6B46-4021-B35B-DEEBAB5D12E3}"/>
              </a:ext>
            </a:extLst>
          </p:cNvPr>
          <p:cNvCxnSpPr>
            <a:cxnSpLocks/>
          </p:cNvCxnSpPr>
          <p:nvPr/>
        </p:nvCxnSpPr>
        <p:spPr>
          <a:xfrm flipH="1" flipV="1">
            <a:off x="5901226" y="802889"/>
            <a:ext cx="2244445" cy="11958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EF7078BC-ECC9-4F67-86F3-FC0AAA0F0095}"/>
              </a:ext>
            </a:extLst>
          </p:cNvPr>
          <p:cNvCxnSpPr>
            <a:cxnSpLocks/>
          </p:cNvCxnSpPr>
          <p:nvPr/>
        </p:nvCxnSpPr>
        <p:spPr>
          <a:xfrm flipH="1">
            <a:off x="5996198" y="2099883"/>
            <a:ext cx="2188896" cy="3762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40231376-DCD2-4C6D-A315-BB7E69A13672}"/>
              </a:ext>
            </a:extLst>
          </p:cNvPr>
          <p:cNvCxnSpPr>
            <a:cxnSpLocks/>
          </p:cNvCxnSpPr>
          <p:nvPr/>
        </p:nvCxnSpPr>
        <p:spPr>
          <a:xfrm flipH="1">
            <a:off x="6267281" y="2160573"/>
            <a:ext cx="1940017" cy="8092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0641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A2D4-5741-4544-84E2-87AC91C646B4}"/>
              </a:ext>
            </a:extLst>
          </p:cNvPr>
          <p:cNvSpPr>
            <a:spLocks noGrp="1"/>
          </p:cNvSpPr>
          <p:nvPr>
            <p:ph type="title"/>
          </p:nvPr>
        </p:nvSpPr>
        <p:spPr>
          <a:xfrm>
            <a:off x="587898" y="605554"/>
            <a:ext cx="3729076" cy="1320800"/>
          </a:xfrm>
        </p:spPr>
        <p:txBody>
          <a:bodyPr anchor="ctr">
            <a:normAutofit/>
          </a:bodyPr>
          <a:lstStyle/>
          <a:p>
            <a:r>
              <a:rPr lang="en-US" dirty="0"/>
              <a:t>Using Modules</a:t>
            </a:r>
          </a:p>
        </p:txBody>
      </p:sp>
      <p:pic>
        <p:nvPicPr>
          <p:cNvPr id="6" name="Picture 5">
            <a:extLst>
              <a:ext uri="{FF2B5EF4-FFF2-40B4-BE49-F238E27FC236}">
                <a16:creationId xmlns:a16="http://schemas.microsoft.com/office/drawing/2014/main" id="{A6FCC323-BE06-466A-830C-1AF6F9715A1E}"/>
              </a:ext>
            </a:extLst>
          </p:cNvPr>
          <p:cNvPicPr>
            <a:picLocks noChangeAspect="1"/>
          </p:cNvPicPr>
          <p:nvPr/>
        </p:nvPicPr>
        <p:blipFill>
          <a:blip r:embed="rId2"/>
          <a:stretch>
            <a:fillRect/>
          </a:stretch>
        </p:blipFill>
        <p:spPr>
          <a:xfrm>
            <a:off x="4405822" y="396983"/>
            <a:ext cx="4972619" cy="5620216"/>
          </a:xfrm>
          <a:prstGeom prst="rect">
            <a:avLst/>
          </a:prstGeom>
        </p:spPr>
      </p:pic>
      <p:sp>
        <p:nvSpPr>
          <p:cNvPr id="9" name="Content Placeholder 8">
            <a:extLst>
              <a:ext uri="{FF2B5EF4-FFF2-40B4-BE49-F238E27FC236}">
                <a16:creationId xmlns:a16="http://schemas.microsoft.com/office/drawing/2014/main" id="{3F84008F-FAE1-4A79-9BEF-745CC63F9210}"/>
              </a:ext>
            </a:extLst>
          </p:cNvPr>
          <p:cNvSpPr>
            <a:spLocks noGrp="1"/>
          </p:cNvSpPr>
          <p:nvPr>
            <p:ph idx="1"/>
          </p:nvPr>
        </p:nvSpPr>
        <p:spPr>
          <a:xfrm>
            <a:off x="499049" y="1781807"/>
            <a:ext cx="4740543" cy="4776788"/>
          </a:xfrm>
        </p:spPr>
        <p:txBody>
          <a:bodyPr>
            <a:normAutofit lnSpcReduction="10000"/>
          </a:bodyPr>
          <a:lstStyle/>
          <a:p>
            <a:r>
              <a:rPr lang="en-US" sz="2400" b="1" dirty="0">
                <a:solidFill>
                  <a:srgbClr val="508926"/>
                </a:solidFill>
              </a:rPr>
              <a:t>Modules</a:t>
            </a:r>
            <a:r>
              <a:rPr lang="en-US" sz="2400" dirty="0">
                <a:solidFill>
                  <a:schemeClr val="tx1"/>
                </a:solidFill>
              </a:rPr>
              <a:t> are collections of related functions stored in one file</a:t>
            </a:r>
          </a:p>
          <a:p>
            <a:r>
              <a:rPr lang="en-US" sz="2400" b="1" dirty="0">
                <a:solidFill>
                  <a:srgbClr val="508926"/>
                </a:solidFill>
              </a:rPr>
              <a:t>Module Objects </a:t>
            </a:r>
            <a:r>
              <a:rPr lang="en-US" sz="2400" dirty="0">
                <a:solidFill>
                  <a:schemeClr val="tx1"/>
                </a:solidFill>
              </a:rPr>
              <a:t>are the namespaces under which functions stored in a module are accessed</a:t>
            </a:r>
          </a:p>
          <a:p>
            <a:r>
              <a:rPr lang="en-US" sz="2400" dirty="0"/>
              <a:t>A module is imported with the </a:t>
            </a:r>
            <a:r>
              <a:rPr lang="en-US" sz="2400" b="1" dirty="0">
                <a:solidFill>
                  <a:srgbClr val="508926"/>
                </a:solidFill>
              </a:rPr>
              <a:t>import</a:t>
            </a:r>
            <a:r>
              <a:rPr lang="en-US" sz="2400" dirty="0"/>
              <a:t> keyword</a:t>
            </a:r>
          </a:p>
          <a:p>
            <a:r>
              <a:rPr lang="en-US" sz="2400" dirty="0"/>
              <a:t>Functions within a module are accessed using </a:t>
            </a:r>
            <a:r>
              <a:rPr lang="en-US" sz="2400" b="1" dirty="0">
                <a:solidFill>
                  <a:srgbClr val="508926"/>
                </a:solidFill>
              </a:rPr>
              <a:t>dot notation</a:t>
            </a:r>
            <a:r>
              <a:rPr lang="en-US" sz="2400" dirty="0">
                <a:solidFill>
                  <a:srgbClr val="508926"/>
                </a:solidFill>
              </a:rPr>
              <a:t> </a:t>
            </a:r>
            <a:r>
              <a:rPr lang="en-US" sz="2400" dirty="0"/>
              <a:t>(ex. </a:t>
            </a:r>
            <a:r>
              <a:rPr lang="en-US" sz="2400" b="1" dirty="0" err="1">
                <a:latin typeface="Consolas" panose="020B0609020204030204" pitchFamily="49" charset="0"/>
              </a:rPr>
              <a:t>math.sin</a:t>
            </a:r>
            <a:r>
              <a:rPr lang="en-US" sz="2400" b="1" dirty="0">
                <a:latin typeface="Consolas" panose="020B0609020204030204" pitchFamily="49" charset="0"/>
              </a:rPr>
              <a:t>(value)</a:t>
            </a:r>
            <a:r>
              <a:rPr lang="en-US" sz="2400" dirty="0"/>
              <a:t>)</a:t>
            </a:r>
          </a:p>
        </p:txBody>
      </p:sp>
      <p:sp>
        <p:nvSpPr>
          <p:cNvPr id="5" name="TextBox 4">
            <a:extLst>
              <a:ext uri="{FF2B5EF4-FFF2-40B4-BE49-F238E27FC236}">
                <a16:creationId xmlns:a16="http://schemas.microsoft.com/office/drawing/2014/main" id="{5B5F3815-6A55-4A85-ADD6-ABC7F87FD40D}"/>
              </a:ext>
            </a:extLst>
          </p:cNvPr>
          <p:cNvSpPr txBox="1"/>
          <p:nvPr/>
        </p:nvSpPr>
        <p:spPr>
          <a:xfrm>
            <a:off x="7100760" y="752559"/>
            <a:ext cx="2512577" cy="923330"/>
          </a:xfrm>
          <a:prstGeom prst="rect">
            <a:avLst/>
          </a:prstGeom>
          <a:noFill/>
        </p:spPr>
        <p:txBody>
          <a:bodyPr wrap="square" rtlCol="0">
            <a:spAutoFit/>
          </a:bodyPr>
          <a:lstStyle/>
          <a:p>
            <a:r>
              <a:rPr lang="en-US" dirty="0"/>
              <a:t>Side note: </a:t>
            </a:r>
          </a:p>
          <a:p>
            <a:r>
              <a:rPr lang="en-US" dirty="0"/>
              <a:t>when is zero not zero? </a:t>
            </a:r>
          </a:p>
          <a:p>
            <a:r>
              <a:rPr lang="en-US" dirty="0"/>
              <a:t>sine(</a:t>
            </a:r>
            <a:r>
              <a:rPr lang="el-GR" dirty="0"/>
              <a:t>π</a:t>
            </a:r>
            <a:r>
              <a:rPr lang="en-US" dirty="0"/>
              <a:t>) = 0, right?</a:t>
            </a:r>
          </a:p>
        </p:txBody>
      </p:sp>
    </p:spTree>
    <p:extLst>
      <p:ext uri="{BB962C8B-B14F-4D97-AF65-F5344CB8AC3E}">
        <p14:creationId xmlns:p14="http://schemas.microsoft.com/office/powerpoint/2010/main" val="30715170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1325</Words>
  <Application>Microsoft Office PowerPoint</Application>
  <PresentationFormat>Widescreen</PresentationFormat>
  <Paragraphs>173</Paragraphs>
  <Slides>18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Consolas</vt:lpstr>
      <vt:lpstr>Trebuchet MS</vt:lpstr>
      <vt:lpstr>Wingdings 3</vt:lpstr>
      <vt:lpstr>Facet</vt:lpstr>
      <vt:lpstr>Lecture 3 Functions</vt:lpstr>
      <vt:lpstr>Announcements</vt:lpstr>
      <vt:lpstr>Learning Objectives</vt:lpstr>
      <vt:lpstr>Modular Programming</vt:lpstr>
      <vt:lpstr>Modular Programming</vt:lpstr>
      <vt:lpstr>Functions</vt:lpstr>
      <vt:lpstr>Using Modules</vt:lpstr>
      <vt:lpstr>Using Modules</vt:lpstr>
      <vt:lpstr>Using Modules</vt:lpstr>
      <vt:lpstr>Aliases</vt:lpstr>
      <vt:lpstr>Composition</vt:lpstr>
      <vt:lpstr>Defining Simple Functions</vt:lpstr>
      <vt:lpstr>Variable Scope</vt:lpstr>
      <vt:lpstr>Variable Scope</vt:lpstr>
      <vt:lpstr>More Details</vt:lpstr>
      <vt:lpstr>Stack Diagrams</vt:lpstr>
      <vt:lpstr>Stack Diagrams</vt:lpstr>
      <vt:lpstr>Jupyter Markdown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 Functions</dc:title>
  <dc:creator>Bryan Burlingame</dc:creator>
  <cp:lastModifiedBy>Bryan Burlingame</cp:lastModifiedBy>
  <cp:revision>1</cp:revision>
  <dcterms:created xsi:type="dcterms:W3CDTF">2019-02-13T17:35:01Z</dcterms:created>
  <dcterms:modified xsi:type="dcterms:W3CDTF">2019-02-13T17:51:33Z</dcterms:modified>
</cp:coreProperties>
</file>