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32"/>
  </p:notesMasterIdLst>
  <p:sldIdLst>
    <p:sldId id="256" r:id="rId2"/>
    <p:sldId id="257" r:id="rId3"/>
    <p:sldId id="258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9" r:id="rId13"/>
    <p:sldId id="288" r:id="rId14"/>
    <p:sldId id="290" r:id="rId15"/>
    <p:sldId id="291" r:id="rId16"/>
    <p:sldId id="303" r:id="rId17"/>
    <p:sldId id="304" r:id="rId18"/>
    <p:sldId id="305" r:id="rId19"/>
    <p:sldId id="292" r:id="rId20"/>
    <p:sldId id="293" r:id="rId21"/>
    <p:sldId id="295" r:id="rId22"/>
    <p:sldId id="294" r:id="rId23"/>
    <p:sldId id="296" r:id="rId24"/>
    <p:sldId id="299" r:id="rId25"/>
    <p:sldId id="276" r:id="rId26"/>
    <p:sldId id="297" r:id="rId27"/>
    <p:sldId id="298" r:id="rId28"/>
    <p:sldId id="300" r:id="rId29"/>
    <p:sldId id="301" r:id="rId30"/>
    <p:sldId id="302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226"/>
    <a:srgbClr val="FFFFFF"/>
    <a:srgbClr val="EEF4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F4F376-BB16-41D1-877F-CA58A11E4495}" v="61" dt="2019-02-06T18:35:07.2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106" y="1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an Burlingame" userId="c4feaaa9befe0e64" providerId="LiveId" clId="{6EF4F376-BB16-41D1-877F-CA58A11E4495}"/>
    <pc:docChg chg="custSel modSld">
      <pc:chgData name="Bryan Burlingame" userId="c4feaaa9befe0e64" providerId="LiveId" clId="{6EF4F376-BB16-41D1-877F-CA58A11E4495}" dt="2019-02-06T18:35:15.607" v="79" actId="1076"/>
      <pc:docMkLst>
        <pc:docMk/>
      </pc:docMkLst>
      <pc:sldChg chg="modSp">
        <pc:chgData name="Bryan Burlingame" userId="c4feaaa9befe0e64" providerId="LiveId" clId="{6EF4F376-BB16-41D1-877F-CA58A11E4495}" dt="2019-02-06T18:30:42.664" v="56" actId="20577"/>
        <pc:sldMkLst>
          <pc:docMk/>
          <pc:sldMk cId="1322824604" sldId="257"/>
        </pc:sldMkLst>
        <pc:graphicFrameChg chg="mod">
          <ac:chgData name="Bryan Burlingame" userId="c4feaaa9befe0e64" providerId="LiveId" clId="{6EF4F376-BB16-41D1-877F-CA58A11E4495}" dt="2019-02-06T18:30:42.664" v="56" actId="20577"/>
          <ac:graphicFrameMkLst>
            <pc:docMk/>
            <pc:sldMk cId="1322824604" sldId="257"/>
            <ac:graphicFrameMk id="5" creationId="{2E5040A3-AD97-4393-BA3E-96B8B56FB3BC}"/>
          </ac:graphicFrameMkLst>
        </pc:graphicFrameChg>
      </pc:sldChg>
      <pc:sldChg chg="modSp">
        <pc:chgData name="Bryan Burlingame" userId="c4feaaa9befe0e64" providerId="LiveId" clId="{6EF4F376-BB16-41D1-877F-CA58A11E4495}" dt="2019-02-06T18:32:01.802" v="66" actId="20577"/>
        <pc:sldMkLst>
          <pc:docMk/>
          <pc:sldMk cId="3755926032" sldId="292"/>
        </pc:sldMkLst>
        <pc:spChg chg="mod">
          <ac:chgData name="Bryan Burlingame" userId="c4feaaa9befe0e64" providerId="LiveId" clId="{6EF4F376-BB16-41D1-877F-CA58A11E4495}" dt="2019-02-06T18:32:01.802" v="66" actId="20577"/>
          <ac:spMkLst>
            <pc:docMk/>
            <pc:sldMk cId="3755926032" sldId="292"/>
            <ac:spMk id="3" creationId="{A19006C0-7F92-4F45-A837-6C16E1E6C736}"/>
          </ac:spMkLst>
        </pc:spChg>
      </pc:sldChg>
      <pc:sldChg chg="addSp delSp modSp">
        <pc:chgData name="Bryan Burlingame" userId="c4feaaa9befe0e64" providerId="LiveId" clId="{6EF4F376-BB16-41D1-877F-CA58A11E4495}" dt="2019-02-06T18:35:15.607" v="79" actId="1076"/>
        <pc:sldMkLst>
          <pc:docMk/>
          <pc:sldMk cId="3681662729" sldId="296"/>
        </pc:sldMkLst>
        <pc:spChg chg="mod">
          <ac:chgData name="Bryan Burlingame" userId="c4feaaa9befe0e64" providerId="LiveId" clId="{6EF4F376-BB16-41D1-877F-CA58A11E4495}" dt="2019-02-06T18:33:43.828" v="74" actId="113"/>
          <ac:spMkLst>
            <pc:docMk/>
            <pc:sldMk cId="3681662729" sldId="296"/>
            <ac:spMk id="3" creationId="{06E39CA1-C690-46EC-A0FD-78F16302E68A}"/>
          </ac:spMkLst>
        </pc:spChg>
        <pc:picChg chg="del">
          <ac:chgData name="Bryan Burlingame" userId="c4feaaa9befe0e64" providerId="LiveId" clId="{6EF4F376-BB16-41D1-877F-CA58A11E4495}" dt="2019-02-06T18:35:06.680" v="75" actId="478"/>
          <ac:picMkLst>
            <pc:docMk/>
            <pc:sldMk cId="3681662729" sldId="296"/>
            <ac:picMk id="4" creationId="{60F371B1-60E8-4A56-A550-CEB446B001A4}"/>
          </ac:picMkLst>
        </pc:picChg>
        <pc:picChg chg="add mod">
          <ac:chgData name="Bryan Burlingame" userId="c4feaaa9befe0e64" providerId="LiveId" clId="{6EF4F376-BB16-41D1-877F-CA58A11E4495}" dt="2019-02-06T18:35:15.607" v="79" actId="1076"/>
          <ac:picMkLst>
            <pc:docMk/>
            <pc:sldMk cId="3681662729" sldId="296"/>
            <ac:picMk id="5" creationId="{AB2F976B-61C5-4FBC-B7E9-6B0C46376C30}"/>
          </ac:picMkLst>
        </pc:picChg>
      </pc:sldChg>
    </pc:docChg>
  </pc:docChgLst>
  <pc:docChgLst>
    <pc:chgData name="Bryan Burlingame" userId="c4feaaa9befe0e64" providerId="LiveId" clId="{0EBCDFEE-5D7F-42F2-A4F8-DB9339623F7D}"/>
    <pc:docChg chg="modSld">
      <pc:chgData name="Bryan Burlingame" userId="c4feaaa9befe0e64" providerId="LiveId" clId="{0EBCDFEE-5D7F-42F2-A4F8-DB9339623F7D}" dt="2019-02-06T18:42:31.992" v="13" actId="20577"/>
      <pc:docMkLst>
        <pc:docMk/>
      </pc:docMkLst>
      <pc:sldChg chg="modSp">
        <pc:chgData name="Bryan Burlingame" userId="c4feaaa9befe0e64" providerId="LiveId" clId="{0EBCDFEE-5D7F-42F2-A4F8-DB9339623F7D}" dt="2019-02-06T18:42:31.992" v="13" actId="20577"/>
        <pc:sldMkLst>
          <pc:docMk/>
          <pc:sldMk cId="762093331" sldId="256"/>
        </pc:sldMkLst>
        <pc:spChg chg="mod">
          <ac:chgData name="Bryan Burlingame" userId="c4feaaa9befe0e64" providerId="LiveId" clId="{0EBCDFEE-5D7F-42F2-A4F8-DB9339623F7D}" dt="2019-02-06T18:42:31.992" v="13" actId="20577"/>
          <ac:spMkLst>
            <pc:docMk/>
            <pc:sldMk cId="762093331" sldId="256"/>
            <ac:spMk id="3" creationId="{8632CAAC-D27D-42BE-B381-BE2C9F71AB40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1413FE-FFEC-459D-B37A-79D77E2FD5F8}" type="doc">
      <dgm:prSet loTypeId="urn:microsoft.com/office/officeart/2018/5/layout/CenteredIconLabelDescriptionList" loCatId="icon" qsTypeId="urn:microsoft.com/office/officeart/2005/8/quickstyle/simple4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F2443AB0-3DD4-4484-83E4-17F6015DF3D8}">
      <dgm:prSet custT="1"/>
      <dgm:spPr/>
      <dgm:t>
        <a:bodyPr/>
        <a:lstStyle/>
        <a:p>
          <a:pPr>
            <a:defRPr b="1"/>
          </a:pPr>
          <a:r>
            <a:rPr lang="en-US" sz="2000" dirty="0"/>
            <a:t>All Material Posted to me30.org</a:t>
          </a:r>
        </a:p>
      </dgm:t>
    </dgm:pt>
    <dgm:pt modelId="{19350049-7310-4F23-8E75-6D8F8D7D49D1}" type="parTrans" cxnId="{B120EED9-51BD-4214-BC1C-65AAFB416856}">
      <dgm:prSet/>
      <dgm:spPr/>
      <dgm:t>
        <a:bodyPr/>
        <a:lstStyle/>
        <a:p>
          <a:endParaRPr lang="en-US"/>
        </a:p>
      </dgm:t>
    </dgm:pt>
    <dgm:pt modelId="{A246F2C1-362A-42C8-941C-EB6613BE5571}" type="sibTrans" cxnId="{B120EED9-51BD-4214-BC1C-65AAFB416856}">
      <dgm:prSet/>
      <dgm:spPr/>
      <dgm:t>
        <a:bodyPr/>
        <a:lstStyle/>
        <a:p>
          <a:endParaRPr lang="en-US"/>
        </a:p>
      </dgm:t>
    </dgm:pt>
    <dgm:pt modelId="{990620E2-3785-49D4-ADB1-DFFEAEA8EFA0}">
      <dgm:prSet/>
      <dgm:spPr/>
      <dgm:t>
        <a:bodyPr/>
        <a:lstStyle/>
        <a:p>
          <a:endParaRPr lang="en-US" dirty="0"/>
        </a:p>
      </dgm:t>
    </dgm:pt>
    <dgm:pt modelId="{03D41D44-7CC3-4DA2-8B58-9C42F0BEE2BD}" type="parTrans" cxnId="{1AEBFDBD-704D-4668-BC5C-2EE3381D1D23}">
      <dgm:prSet/>
      <dgm:spPr/>
      <dgm:t>
        <a:bodyPr/>
        <a:lstStyle/>
        <a:p>
          <a:endParaRPr lang="en-US"/>
        </a:p>
      </dgm:t>
    </dgm:pt>
    <dgm:pt modelId="{2A5A88FF-2BB0-407F-848C-B85319BC7221}" type="sibTrans" cxnId="{1AEBFDBD-704D-4668-BC5C-2EE3381D1D23}">
      <dgm:prSet/>
      <dgm:spPr/>
      <dgm:t>
        <a:bodyPr/>
        <a:lstStyle/>
        <a:p>
          <a:endParaRPr lang="en-US"/>
        </a:p>
      </dgm:t>
    </dgm:pt>
    <dgm:pt modelId="{7AA650BA-2AC3-432E-9794-2579EAA6283B}">
      <dgm:prSet custT="1"/>
      <dgm:spPr/>
      <dgm:t>
        <a:bodyPr/>
        <a:lstStyle/>
        <a:p>
          <a:pPr>
            <a:defRPr b="1"/>
          </a:pPr>
          <a:r>
            <a:rPr lang="en-US" sz="2000" dirty="0"/>
            <a:t>Homework 1 due next week</a:t>
          </a:r>
        </a:p>
      </dgm:t>
    </dgm:pt>
    <dgm:pt modelId="{4FF5A486-7450-44B6-8270-A55DAB89ECC2}" type="parTrans" cxnId="{D33E2229-FBFD-4BC4-A7CD-631BF7F8E101}">
      <dgm:prSet/>
      <dgm:spPr/>
      <dgm:t>
        <a:bodyPr/>
        <a:lstStyle/>
        <a:p>
          <a:endParaRPr lang="en-US"/>
        </a:p>
      </dgm:t>
    </dgm:pt>
    <dgm:pt modelId="{98C5E3E8-10B9-4F31-B5C4-71FD37DBF6B1}" type="sibTrans" cxnId="{D33E2229-FBFD-4BC4-A7CD-631BF7F8E101}">
      <dgm:prSet/>
      <dgm:spPr/>
      <dgm:t>
        <a:bodyPr/>
        <a:lstStyle/>
        <a:p>
          <a:endParaRPr lang="en-US"/>
        </a:p>
      </dgm:t>
    </dgm:pt>
    <dgm:pt modelId="{82BD005B-F768-4740-BE96-BD99E8B7037D}">
      <dgm:prSet/>
      <dgm:spPr/>
      <dgm:t>
        <a:bodyPr/>
        <a:lstStyle/>
        <a:p>
          <a:r>
            <a:rPr lang="en-US" dirty="0"/>
            <a:t>Posted on me30.org</a:t>
          </a:r>
        </a:p>
      </dgm:t>
    </dgm:pt>
    <dgm:pt modelId="{747F0DD9-C485-438B-B6CA-C8D513D632E2}" type="parTrans" cxnId="{4095F9DC-C4AF-4A3A-A931-AE54F351D974}">
      <dgm:prSet/>
      <dgm:spPr/>
      <dgm:t>
        <a:bodyPr/>
        <a:lstStyle/>
        <a:p>
          <a:endParaRPr lang="en-US"/>
        </a:p>
      </dgm:t>
    </dgm:pt>
    <dgm:pt modelId="{1D4DEA40-AA5E-4B30-B358-C99F687DDDBC}" type="sibTrans" cxnId="{4095F9DC-C4AF-4A3A-A931-AE54F351D974}">
      <dgm:prSet/>
      <dgm:spPr/>
      <dgm:t>
        <a:bodyPr/>
        <a:lstStyle/>
        <a:p>
          <a:endParaRPr lang="en-US"/>
        </a:p>
      </dgm:t>
    </dgm:pt>
    <dgm:pt modelId="{78246473-7B3D-434A-9BB8-0D3932E7AEBA}">
      <dgm:prSet custT="1"/>
      <dgm:spPr/>
      <dgm:t>
        <a:bodyPr/>
        <a:lstStyle/>
        <a:p>
          <a:pPr>
            <a:defRPr b="1"/>
          </a:pPr>
          <a:r>
            <a:rPr lang="en-US" sz="2000" dirty="0"/>
            <a:t>Read chapter 3 for next week</a:t>
          </a:r>
        </a:p>
      </dgm:t>
    </dgm:pt>
    <dgm:pt modelId="{B848C36A-A7FA-48D7-B85C-FDA0AEB8F1F6}" type="parTrans" cxnId="{F3F83A0A-B116-47B6-8D49-1EE0A7C00E25}">
      <dgm:prSet/>
      <dgm:spPr/>
      <dgm:t>
        <a:bodyPr/>
        <a:lstStyle/>
        <a:p>
          <a:endParaRPr lang="en-US"/>
        </a:p>
      </dgm:t>
    </dgm:pt>
    <dgm:pt modelId="{07DC6CB0-9C5E-4D8A-B79F-FDA39F864F47}" type="sibTrans" cxnId="{F3F83A0A-B116-47B6-8D49-1EE0A7C00E25}">
      <dgm:prSet/>
      <dgm:spPr/>
      <dgm:t>
        <a:bodyPr/>
        <a:lstStyle/>
        <a:p>
          <a:endParaRPr lang="en-US"/>
        </a:p>
      </dgm:t>
    </dgm:pt>
    <dgm:pt modelId="{168483C2-360A-435A-9CD7-7F4832B06A65}" type="pres">
      <dgm:prSet presAssocID="{801413FE-FFEC-459D-B37A-79D77E2FD5F8}" presName="root" presStyleCnt="0">
        <dgm:presLayoutVars>
          <dgm:dir/>
          <dgm:resizeHandles val="exact"/>
        </dgm:presLayoutVars>
      </dgm:prSet>
      <dgm:spPr/>
    </dgm:pt>
    <dgm:pt modelId="{D08A4DA7-5FF7-479C-BD60-7AB49626ED51}" type="pres">
      <dgm:prSet presAssocID="{F2443AB0-3DD4-4484-83E4-17F6015DF3D8}" presName="compNode" presStyleCnt="0"/>
      <dgm:spPr/>
    </dgm:pt>
    <dgm:pt modelId="{2EA73C79-D099-4270-88CF-F78485DEC1F1}" type="pres">
      <dgm:prSet presAssocID="{F2443AB0-3DD4-4484-83E4-17F6015DF3D8}" presName="iconRect" presStyleLbl="node1" presStyleIdx="0" presStyleCnt="3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E7767B44-E875-4D6C-A7CE-441F2F065D9F}" type="pres">
      <dgm:prSet presAssocID="{F2443AB0-3DD4-4484-83E4-17F6015DF3D8}" presName="iconSpace" presStyleCnt="0"/>
      <dgm:spPr/>
    </dgm:pt>
    <dgm:pt modelId="{9060F1E2-9E1F-4434-9B48-5DCF2E8CB53A}" type="pres">
      <dgm:prSet presAssocID="{F2443AB0-3DD4-4484-83E4-17F6015DF3D8}" presName="parTx" presStyleLbl="revTx" presStyleIdx="0" presStyleCnt="6">
        <dgm:presLayoutVars>
          <dgm:chMax val="0"/>
          <dgm:chPref val="0"/>
        </dgm:presLayoutVars>
      </dgm:prSet>
      <dgm:spPr/>
    </dgm:pt>
    <dgm:pt modelId="{9E1F5058-CE0E-4D63-ACF1-DBE9B5258CE5}" type="pres">
      <dgm:prSet presAssocID="{F2443AB0-3DD4-4484-83E4-17F6015DF3D8}" presName="txSpace" presStyleCnt="0"/>
      <dgm:spPr/>
    </dgm:pt>
    <dgm:pt modelId="{79A04710-3DE7-4DD5-900D-5E187BC3C4A8}" type="pres">
      <dgm:prSet presAssocID="{F2443AB0-3DD4-4484-83E4-17F6015DF3D8}" presName="desTx" presStyleLbl="revTx" presStyleIdx="1" presStyleCnt="6">
        <dgm:presLayoutVars/>
      </dgm:prSet>
      <dgm:spPr/>
    </dgm:pt>
    <dgm:pt modelId="{AC992E95-2445-437F-BA2A-2049D8A8669B}" type="pres">
      <dgm:prSet presAssocID="{A246F2C1-362A-42C8-941C-EB6613BE5571}" presName="sibTrans" presStyleCnt="0"/>
      <dgm:spPr/>
    </dgm:pt>
    <dgm:pt modelId="{5583A45B-4751-4C2B-BDDF-D8907140736A}" type="pres">
      <dgm:prSet presAssocID="{7AA650BA-2AC3-432E-9794-2579EAA6283B}" presName="compNode" presStyleCnt="0"/>
      <dgm:spPr/>
    </dgm:pt>
    <dgm:pt modelId="{88CE7239-1F7A-4A91-961B-0C727FFE817F}" type="pres">
      <dgm:prSet presAssocID="{7AA650BA-2AC3-432E-9794-2579EAA6283B}" presName="iconRect" presStyleLbl="node1" presStyleIdx="1" presStyleCnt="3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109F0CD2-C5BE-41F3-B6E3-45FEDB36B4EC}" type="pres">
      <dgm:prSet presAssocID="{7AA650BA-2AC3-432E-9794-2579EAA6283B}" presName="iconSpace" presStyleCnt="0"/>
      <dgm:spPr/>
    </dgm:pt>
    <dgm:pt modelId="{360D1C42-3B7A-4EA8-9DC7-A62A3C884321}" type="pres">
      <dgm:prSet presAssocID="{7AA650BA-2AC3-432E-9794-2579EAA6283B}" presName="parTx" presStyleLbl="revTx" presStyleIdx="2" presStyleCnt="6" custScaleX="131745">
        <dgm:presLayoutVars>
          <dgm:chMax val="0"/>
          <dgm:chPref val="0"/>
        </dgm:presLayoutVars>
      </dgm:prSet>
      <dgm:spPr/>
    </dgm:pt>
    <dgm:pt modelId="{29832723-34CB-4EA1-945B-CEA4405AEAE6}" type="pres">
      <dgm:prSet presAssocID="{7AA650BA-2AC3-432E-9794-2579EAA6283B}" presName="txSpace" presStyleCnt="0"/>
      <dgm:spPr/>
    </dgm:pt>
    <dgm:pt modelId="{2499B2AD-E305-45B6-8E7D-9284FF91EA80}" type="pres">
      <dgm:prSet presAssocID="{7AA650BA-2AC3-432E-9794-2579EAA6283B}" presName="desTx" presStyleLbl="revTx" presStyleIdx="3" presStyleCnt="6">
        <dgm:presLayoutVars/>
      </dgm:prSet>
      <dgm:spPr/>
    </dgm:pt>
    <dgm:pt modelId="{FCF376C3-843F-45C8-99BC-597CF77387B2}" type="pres">
      <dgm:prSet presAssocID="{98C5E3E8-10B9-4F31-B5C4-71FD37DBF6B1}" presName="sibTrans" presStyleCnt="0"/>
      <dgm:spPr/>
    </dgm:pt>
    <dgm:pt modelId="{93029512-4DB5-4D1D-8D60-C865D9335866}" type="pres">
      <dgm:prSet presAssocID="{78246473-7B3D-434A-9BB8-0D3932E7AEBA}" presName="compNode" presStyleCnt="0"/>
      <dgm:spPr/>
    </dgm:pt>
    <dgm:pt modelId="{532895CD-430E-406B-A0AA-122018B47E5B}" type="pres">
      <dgm:prSet presAssocID="{78246473-7B3D-434A-9BB8-0D3932E7AEB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8E2BA3A8-7EF2-4260-9A3E-B7EF209A2FDE}" type="pres">
      <dgm:prSet presAssocID="{78246473-7B3D-434A-9BB8-0D3932E7AEBA}" presName="iconSpace" presStyleCnt="0"/>
      <dgm:spPr/>
    </dgm:pt>
    <dgm:pt modelId="{7DA96A84-9C51-404C-BAD7-187B1FCDB214}" type="pres">
      <dgm:prSet presAssocID="{78246473-7B3D-434A-9BB8-0D3932E7AEBA}" presName="parTx" presStyleLbl="revTx" presStyleIdx="4" presStyleCnt="6" custScaleX="128209">
        <dgm:presLayoutVars>
          <dgm:chMax val="0"/>
          <dgm:chPref val="0"/>
        </dgm:presLayoutVars>
      </dgm:prSet>
      <dgm:spPr/>
    </dgm:pt>
    <dgm:pt modelId="{8550E02C-9818-49A5-A962-47EC0FAE9297}" type="pres">
      <dgm:prSet presAssocID="{78246473-7B3D-434A-9BB8-0D3932E7AEBA}" presName="txSpace" presStyleCnt="0"/>
      <dgm:spPr/>
    </dgm:pt>
    <dgm:pt modelId="{9344A9BB-19D6-4B13-811F-1481EC3DAFCF}" type="pres">
      <dgm:prSet presAssocID="{78246473-7B3D-434A-9BB8-0D3932E7AEBA}" presName="desTx" presStyleLbl="revTx" presStyleIdx="5" presStyleCnt="6">
        <dgm:presLayoutVars/>
      </dgm:prSet>
      <dgm:spPr/>
    </dgm:pt>
  </dgm:ptLst>
  <dgm:cxnLst>
    <dgm:cxn modelId="{F3F83A0A-B116-47B6-8D49-1EE0A7C00E25}" srcId="{801413FE-FFEC-459D-B37A-79D77E2FD5F8}" destId="{78246473-7B3D-434A-9BB8-0D3932E7AEBA}" srcOrd="2" destOrd="0" parTransId="{B848C36A-A7FA-48D7-B85C-FDA0AEB8F1F6}" sibTransId="{07DC6CB0-9C5E-4D8A-B79F-FDA39F864F47}"/>
    <dgm:cxn modelId="{D33E2229-FBFD-4BC4-A7CD-631BF7F8E101}" srcId="{801413FE-FFEC-459D-B37A-79D77E2FD5F8}" destId="{7AA650BA-2AC3-432E-9794-2579EAA6283B}" srcOrd="1" destOrd="0" parTransId="{4FF5A486-7450-44B6-8270-A55DAB89ECC2}" sibTransId="{98C5E3E8-10B9-4F31-B5C4-71FD37DBF6B1}"/>
    <dgm:cxn modelId="{E22CD167-3976-4EE6-AFCF-D8A5B0E4B5E6}" type="presOf" srcId="{78246473-7B3D-434A-9BB8-0D3932E7AEBA}" destId="{7DA96A84-9C51-404C-BAD7-187B1FCDB214}" srcOrd="0" destOrd="0" presId="urn:microsoft.com/office/officeart/2018/5/layout/CenteredIconLabelDescriptionList"/>
    <dgm:cxn modelId="{60A38E70-15A1-4186-8189-6CD9D4D82D9B}" type="presOf" srcId="{F2443AB0-3DD4-4484-83E4-17F6015DF3D8}" destId="{9060F1E2-9E1F-4434-9B48-5DCF2E8CB53A}" srcOrd="0" destOrd="0" presId="urn:microsoft.com/office/officeart/2018/5/layout/CenteredIconLabelDescriptionList"/>
    <dgm:cxn modelId="{86E0C17D-F7F8-46FD-9D4D-5778C27E774B}" type="presOf" srcId="{82BD005B-F768-4740-BE96-BD99E8B7037D}" destId="{2499B2AD-E305-45B6-8E7D-9284FF91EA80}" srcOrd="0" destOrd="0" presId="urn:microsoft.com/office/officeart/2018/5/layout/CenteredIconLabelDescriptionList"/>
    <dgm:cxn modelId="{D2B78B86-3708-4AAB-AA22-BC76660966EE}" type="presOf" srcId="{801413FE-FFEC-459D-B37A-79D77E2FD5F8}" destId="{168483C2-360A-435A-9CD7-7F4832B06A65}" srcOrd="0" destOrd="0" presId="urn:microsoft.com/office/officeart/2018/5/layout/CenteredIconLabelDescriptionList"/>
    <dgm:cxn modelId="{1361E18A-E19D-4B94-A3F5-6EB0DC637EBB}" type="presOf" srcId="{7AA650BA-2AC3-432E-9794-2579EAA6283B}" destId="{360D1C42-3B7A-4EA8-9DC7-A62A3C884321}" srcOrd="0" destOrd="0" presId="urn:microsoft.com/office/officeart/2018/5/layout/CenteredIconLabelDescriptionList"/>
    <dgm:cxn modelId="{C655A0BC-750C-446B-BE1A-C6404F238618}" type="presOf" srcId="{990620E2-3785-49D4-ADB1-DFFEAEA8EFA0}" destId="{79A04710-3DE7-4DD5-900D-5E187BC3C4A8}" srcOrd="0" destOrd="0" presId="urn:microsoft.com/office/officeart/2018/5/layout/CenteredIconLabelDescriptionList"/>
    <dgm:cxn modelId="{1AEBFDBD-704D-4668-BC5C-2EE3381D1D23}" srcId="{F2443AB0-3DD4-4484-83E4-17F6015DF3D8}" destId="{990620E2-3785-49D4-ADB1-DFFEAEA8EFA0}" srcOrd="0" destOrd="0" parTransId="{03D41D44-7CC3-4DA2-8B58-9C42F0BEE2BD}" sibTransId="{2A5A88FF-2BB0-407F-848C-B85319BC7221}"/>
    <dgm:cxn modelId="{B120EED9-51BD-4214-BC1C-65AAFB416856}" srcId="{801413FE-FFEC-459D-B37A-79D77E2FD5F8}" destId="{F2443AB0-3DD4-4484-83E4-17F6015DF3D8}" srcOrd="0" destOrd="0" parTransId="{19350049-7310-4F23-8E75-6D8F8D7D49D1}" sibTransId="{A246F2C1-362A-42C8-941C-EB6613BE5571}"/>
    <dgm:cxn modelId="{4095F9DC-C4AF-4A3A-A931-AE54F351D974}" srcId="{7AA650BA-2AC3-432E-9794-2579EAA6283B}" destId="{82BD005B-F768-4740-BE96-BD99E8B7037D}" srcOrd="0" destOrd="0" parTransId="{747F0DD9-C485-438B-B6CA-C8D513D632E2}" sibTransId="{1D4DEA40-AA5E-4B30-B358-C99F687DDDBC}"/>
    <dgm:cxn modelId="{8FDF8F8E-26E0-438F-A49A-85953B0255FB}" type="presParOf" srcId="{168483C2-360A-435A-9CD7-7F4832B06A65}" destId="{D08A4DA7-5FF7-479C-BD60-7AB49626ED51}" srcOrd="0" destOrd="0" presId="urn:microsoft.com/office/officeart/2018/5/layout/CenteredIconLabelDescriptionList"/>
    <dgm:cxn modelId="{4D89681C-1074-40C3-AC94-1A4F349F7AEA}" type="presParOf" srcId="{D08A4DA7-5FF7-479C-BD60-7AB49626ED51}" destId="{2EA73C79-D099-4270-88CF-F78485DEC1F1}" srcOrd="0" destOrd="0" presId="urn:microsoft.com/office/officeart/2018/5/layout/CenteredIconLabelDescriptionList"/>
    <dgm:cxn modelId="{80EC1DA6-3C2A-4625-9B68-0242614D6779}" type="presParOf" srcId="{D08A4DA7-5FF7-479C-BD60-7AB49626ED51}" destId="{E7767B44-E875-4D6C-A7CE-441F2F065D9F}" srcOrd="1" destOrd="0" presId="urn:microsoft.com/office/officeart/2018/5/layout/CenteredIconLabelDescriptionList"/>
    <dgm:cxn modelId="{A5AEE090-5EFF-45EC-8FAD-72B054BCD269}" type="presParOf" srcId="{D08A4DA7-5FF7-479C-BD60-7AB49626ED51}" destId="{9060F1E2-9E1F-4434-9B48-5DCF2E8CB53A}" srcOrd="2" destOrd="0" presId="urn:microsoft.com/office/officeart/2018/5/layout/CenteredIconLabelDescriptionList"/>
    <dgm:cxn modelId="{105127F3-7098-459D-8511-DE3081C474DF}" type="presParOf" srcId="{D08A4DA7-5FF7-479C-BD60-7AB49626ED51}" destId="{9E1F5058-CE0E-4D63-ACF1-DBE9B5258CE5}" srcOrd="3" destOrd="0" presId="urn:microsoft.com/office/officeart/2018/5/layout/CenteredIconLabelDescriptionList"/>
    <dgm:cxn modelId="{2CBB32A4-498F-485B-96A6-7344D209272E}" type="presParOf" srcId="{D08A4DA7-5FF7-479C-BD60-7AB49626ED51}" destId="{79A04710-3DE7-4DD5-900D-5E187BC3C4A8}" srcOrd="4" destOrd="0" presId="urn:microsoft.com/office/officeart/2018/5/layout/CenteredIconLabelDescriptionList"/>
    <dgm:cxn modelId="{D091CE80-D54F-431E-AC6F-7C4796D01331}" type="presParOf" srcId="{168483C2-360A-435A-9CD7-7F4832B06A65}" destId="{AC992E95-2445-437F-BA2A-2049D8A8669B}" srcOrd="1" destOrd="0" presId="urn:microsoft.com/office/officeart/2018/5/layout/CenteredIconLabelDescriptionList"/>
    <dgm:cxn modelId="{3CC10954-C5D6-40E6-98A1-B6CEF8B458DD}" type="presParOf" srcId="{168483C2-360A-435A-9CD7-7F4832B06A65}" destId="{5583A45B-4751-4C2B-BDDF-D8907140736A}" srcOrd="2" destOrd="0" presId="urn:microsoft.com/office/officeart/2018/5/layout/CenteredIconLabelDescriptionList"/>
    <dgm:cxn modelId="{3FCC814F-6E3B-4424-B145-7B54553FA1A7}" type="presParOf" srcId="{5583A45B-4751-4C2B-BDDF-D8907140736A}" destId="{88CE7239-1F7A-4A91-961B-0C727FFE817F}" srcOrd="0" destOrd="0" presId="urn:microsoft.com/office/officeart/2018/5/layout/CenteredIconLabelDescriptionList"/>
    <dgm:cxn modelId="{41FE2B1D-C7F2-4946-9CCB-3AAF78142952}" type="presParOf" srcId="{5583A45B-4751-4C2B-BDDF-D8907140736A}" destId="{109F0CD2-C5BE-41F3-B6E3-45FEDB36B4EC}" srcOrd="1" destOrd="0" presId="urn:microsoft.com/office/officeart/2018/5/layout/CenteredIconLabelDescriptionList"/>
    <dgm:cxn modelId="{81488E43-502E-4D3D-BC36-5CD7E429B027}" type="presParOf" srcId="{5583A45B-4751-4C2B-BDDF-D8907140736A}" destId="{360D1C42-3B7A-4EA8-9DC7-A62A3C884321}" srcOrd="2" destOrd="0" presId="urn:microsoft.com/office/officeart/2018/5/layout/CenteredIconLabelDescriptionList"/>
    <dgm:cxn modelId="{C42FDE5F-4B8D-4244-B527-9F83CB3EB6A2}" type="presParOf" srcId="{5583A45B-4751-4C2B-BDDF-D8907140736A}" destId="{29832723-34CB-4EA1-945B-CEA4405AEAE6}" srcOrd="3" destOrd="0" presId="urn:microsoft.com/office/officeart/2018/5/layout/CenteredIconLabelDescriptionList"/>
    <dgm:cxn modelId="{77357AC3-0BCD-414F-9073-AF5183D7A268}" type="presParOf" srcId="{5583A45B-4751-4C2B-BDDF-D8907140736A}" destId="{2499B2AD-E305-45B6-8E7D-9284FF91EA80}" srcOrd="4" destOrd="0" presId="urn:microsoft.com/office/officeart/2018/5/layout/CenteredIconLabelDescriptionList"/>
    <dgm:cxn modelId="{9AF19DDF-6B38-4EBA-902E-46B715041D72}" type="presParOf" srcId="{168483C2-360A-435A-9CD7-7F4832B06A65}" destId="{FCF376C3-843F-45C8-99BC-597CF77387B2}" srcOrd="3" destOrd="0" presId="urn:microsoft.com/office/officeart/2018/5/layout/CenteredIconLabelDescriptionList"/>
    <dgm:cxn modelId="{947507C3-1EE3-4A54-8F59-2829324D5339}" type="presParOf" srcId="{168483C2-360A-435A-9CD7-7F4832B06A65}" destId="{93029512-4DB5-4D1D-8D60-C865D9335866}" srcOrd="4" destOrd="0" presId="urn:microsoft.com/office/officeart/2018/5/layout/CenteredIconLabelDescriptionList"/>
    <dgm:cxn modelId="{F1BCD48D-B663-4039-8D0F-E7194F43A1F0}" type="presParOf" srcId="{93029512-4DB5-4D1D-8D60-C865D9335866}" destId="{532895CD-430E-406B-A0AA-122018B47E5B}" srcOrd="0" destOrd="0" presId="urn:microsoft.com/office/officeart/2018/5/layout/CenteredIconLabelDescriptionList"/>
    <dgm:cxn modelId="{14323E25-CF39-463D-993C-414BBC8EB4BB}" type="presParOf" srcId="{93029512-4DB5-4D1D-8D60-C865D9335866}" destId="{8E2BA3A8-7EF2-4260-9A3E-B7EF209A2FDE}" srcOrd="1" destOrd="0" presId="urn:microsoft.com/office/officeart/2018/5/layout/CenteredIconLabelDescriptionList"/>
    <dgm:cxn modelId="{B03FEA9C-D5A6-46EC-8BA6-5F97CE9CDADF}" type="presParOf" srcId="{93029512-4DB5-4D1D-8D60-C865D9335866}" destId="{7DA96A84-9C51-404C-BAD7-187B1FCDB214}" srcOrd="2" destOrd="0" presId="urn:microsoft.com/office/officeart/2018/5/layout/CenteredIconLabelDescriptionList"/>
    <dgm:cxn modelId="{853B930C-995B-4349-99E6-9F9C17C85117}" type="presParOf" srcId="{93029512-4DB5-4D1D-8D60-C865D9335866}" destId="{8550E02C-9818-49A5-A962-47EC0FAE9297}" srcOrd="3" destOrd="0" presId="urn:microsoft.com/office/officeart/2018/5/layout/CenteredIconLabelDescriptionList"/>
    <dgm:cxn modelId="{A064FC8F-3C40-448F-BB05-7F5480D796D5}" type="presParOf" srcId="{93029512-4DB5-4D1D-8D60-C865D9335866}" destId="{9344A9BB-19D6-4B13-811F-1481EC3DAFCF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D402BC-A8AF-4DB6-AD06-DA8C7D8D8862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C4FD8D-46C1-46F1-9D63-C1DBC6CE70A8}">
      <dgm:prSet/>
      <dgm:spPr/>
      <dgm:t>
        <a:bodyPr/>
        <a:lstStyle/>
        <a:p>
          <a:r>
            <a:rPr lang="en-US" dirty="0"/>
            <a:t>+ Concatenation</a:t>
          </a:r>
        </a:p>
      </dgm:t>
    </dgm:pt>
    <dgm:pt modelId="{605102D8-B27E-4A19-9595-9AD32C8987F5}" type="parTrans" cxnId="{447D8A03-F536-45EF-9180-4409C0F6DFAB}">
      <dgm:prSet/>
      <dgm:spPr/>
      <dgm:t>
        <a:bodyPr/>
        <a:lstStyle/>
        <a:p>
          <a:endParaRPr lang="en-US"/>
        </a:p>
      </dgm:t>
    </dgm:pt>
    <dgm:pt modelId="{95393C6D-3309-4500-AB8A-03DA4AD05B84}" type="sibTrans" cxnId="{447D8A03-F536-45EF-9180-4409C0F6DFAB}">
      <dgm:prSet/>
      <dgm:spPr/>
      <dgm:t>
        <a:bodyPr/>
        <a:lstStyle/>
        <a:p>
          <a:endParaRPr lang="en-US"/>
        </a:p>
      </dgm:t>
    </dgm:pt>
    <dgm:pt modelId="{64DDDC5C-C067-47CA-8574-E77AB42E0762}">
      <dgm:prSet custT="1"/>
      <dgm:spPr/>
      <dgm:t>
        <a:bodyPr/>
        <a:lstStyle/>
        <a:p>
          <a:r>
            <a:rPr lang="en-US" sz="3200" dirty="0"/>
            <a:t>“Hot” + “dog” is “Hotdog”</a:t>
          </a:r>
        </a:p>
      </dgm:t>
    </dgm:pt>
    <dgm:pt modelId="{78C43A10-3E08-482A-BD23-B3137F755B2B}" type="parTrans" cxnId="{E8165BBC-D589-479F-8E47-1F89887EEB53}">
      <dgm:prSet/>
      <dgm:spPr/>
      <dgm:t>
        <a:bodyPr/>
        <a:lstStyle/>
        <a:p>
          <a:endParaRPr lang="en-US"/>
        </a:p>
      </dgm:t>
    </dgm:pt>
    <dgm:pt modelId="{D3CB0F90-3BB8-47DD-BBD2-78D7188C8407}" type="sibTrans" cxnId="{E8165BBC-D589-479F-8E47-1F89887EEB53}">
      <dgm:prSet/>
      <dgm:spPr/>
      <dgm:t>
        <a:bodyPr/>
        <a:lstStyle/>
        <a:p>
          <a:endParaRPr lang="en-US"/>
        </a:p>
      </dgm:t>
    </dgm:pt>
    <dgm:pt modelId="{7E4995F9-3708-4B4E-943C-16A7FFADFD42}">
      <dgm:prSet/>
      <dgm:spPr/>
      <dgm:t>
        <a:bodyPr/>
        <a:lstStyle/>
        <a:p>
          <a:r>
            <a:rPr lang="en-US" dirty="0"/>
            <a:t>* Replication</a:t>
          </a:r>
        </a:p>
      </dgm:t>
    </dgm:pt>
    <dgm:pt modelId="{042DD55A-AB9E-4611-ABE1-D25739501EEA}" type="parTrans" cxnId="{C862B179-8454-4659-8CC5-85525FAB791A}">
      <dgm:prSet/>
      <dgm:spPr/>
      <dgm:t>
        <a:bodyPr/>
        <a:lstStyle/>
        <a:p>
          <a:endParaRPr lang="en-US"/>
        </a:p>
      </dgm:t>
    </dgm:pt>
    <dgm:pt modelId="{CBC72361-ACF7-4E31-BE86-92292725BCA6}" type="sibTrans" cxnId="{C862B179-8454-4659-8CC5-85525FAB791A}">
      <dgm:prSet/>
      <dgm:spPr/>
      <dgm:t>
        <a:bodyPr/>
        <a:lstStyle/>
        <a:p>
          <a:endParaRPr lang="en-US"/>
        </a:p>
      </dgm:t>
    </dgm:pt>
    <dgm:pt modelId="{161D1BF2-7A24-4E8D-8174-30505BF897EE}">
      <dgm:prSet custT="1"/>
      <dgm:spPr/>
      <dgm:t>
        <a:bodyPr/>
        <a:lstStyle/>
        <a:p>
          <a:r>
            <a:rPr lang="en-US" sz="3200" dirty="0"/>
            <a:t>“Clap” * 3 is “</a:t>
          </a:r>
          <a:r>
            <a:rPr lang="en-US" sz="3200" dirty="0" err="1"/>
            <a:t>ClapClapClap</a:t>
          </a:r>
          <a:r>
            <a:rPr lang="en-US" sz="3200" dirty="0"/>
            <a:t>”</a:t>
          </a:r>
        </a:p>
      </dgm:t>
    </dgm:pt>
    <dgm:pt modelId="{1ACE3598-5C40-40D8-8BAB-17D75B3CCF8E}" type="parTrans" cxnId="{4B5F5E54-FAE1-4A3A-9035-73EA7E704C1C}">
      <dgm:prSet/>
      <dgm:spPr/>
      <dgm:t>
        <a:bodyPr/>
        <a:lstStyle/>
        <a:p>
          <a:endParaRPr lang="en-US"/>
        </a:p>
      </dgm:t>
    </dgm:pt>
    <dgm:pt modelId="{BCD86157-99C8-43E1-8161-113E8CE9A3A1}" type="sibTrans" cxnId="{4B5F5E54-FAE1-4A3A-9035-73EA7E704C1C}">
      <dgm:prSet/>
      <dgm:spPr/>
      <dgm:t>
        <a:bodyPr/>
        <a:lstStyle/>
        <a:p>
          <a:endParaRPr lang="en-US"/>
        </a:p>
      </dgm:t>
    </dgm:pt>
    <dgm:pt modelId="{2E0D64B2-8222-4C77-9B79-D7A36C923375}" type="pres">
      <dgm:prSet presAssocID="{96D402BC-A8AF-4DB6-AD06-DA8C7D8D8862}" presName="linear" presStyleCnt="0">
        <dgm:presLayoutVars>
          <dgm:dir/>
          <dgm:animLvl val="lvl"/>
          <dgm:resizeHandles val="exact"/>
        </dgm:presLayoutVars>
      </dgm:prSet>
      <dgm:spPr/>
    </dgm:pt>
    <dgm:pt modelId="{491CD06B-9978-46C9-9359-17BB8B048878}" type="pres">
      <dgm:prSet presAssocID="{8EC4FD8D-46C1-46F1-9D63-C1DBC6CE70A8}" presName="parentLin" presStyleCnt="0"/>
      <dgm:spPr/>
    </dgm:pt>
    <dgm:pt modelId="{054A5600-0078-4F26-BF5B-D8AB7FF51167}" type="pres">
      <dgm:prSet presAssocID="{8EC4FD8D-46C1-46F1-9D63-C1DBC6CE70A8}" presName="parentLeftMargin" presStyleLbl="node1" presStyleIdx="0" presStyleCnt="2"/>
      <dgm:spPr/>
    </dgm:pt>
    <dgm:pt modelId="{9C15467B-384D-4FEF-AFA0-671E8A58C4E0}" type="pres">
      <dgm:prSet presAssocID="{8EC4FD8D-46C1-46F1-9D63-C1DBC6CE70A8}" presName="parentText" presStyleLbl="node1" presStyleIdx="0" presStyleCnt="2" custScaleX="106810">
        <dgm:presLayoutVars>
          <dgm:chMax val="0"/>
          <dgm:bulletEnabled val="1"/>
        </dgm:presLayoutVars>
      </dgm:prSet>
      <dgm:spPr/>
    </dgm:pt>
    <dgm:pt modelId="{CF21F043-66ED-49C6-9390-828EB6B46A82}" type="pres">
      <dgm:prSet presAssocID="{8EC4FD8D-46C1-46F1-9D63-C1DBC6CE70A8}" presName="negativeSpace" presStyleCnt="0"/>
      <dgm:spPr/>
    </dgm:pt>
    <dgm:pt modelId="{EF5FC157-DED8-48B7-82F9-075CB64C15D3}" type="pres">
      <dgm:prSet presAssocID="{8EC4FD8D-46C1-46F1-9D63-C1DBC6CE70A8}" presName="childText" presStyleLbl="conFgAcc1" presStyleIdx="0" presStyleCnt="2">
        <dgm:presLayoutVars>
          <dgm:bulletEnabled val="1"/>
        </dgm:presLayoutVars>
      </dgm:prSet>
      <dgm:spPr/>
    </dgm:pt>
    <dgm:pt modelId="{8940DCD1-20D0-4BE3-AC88-B89621D5C1F9}" type="pres">
      <dgm:prSet presAssocID="{95393C6D-3309-4500-AB8A-03DA4AD05B84}" presName="spaceBetweenRectangles" presStyleCnt="0"/>
      <dgm:spPr/>
    </dgm:pt>
    <dgm:pt modelId="{C9B499AB-0F46-4F34-9F18-6FD37F332DA0}" type="pres">
      <dgm:prSet presAssocID="{7E4995F9-3708-4B4E-943C-16A7FFADFD42}" presName="parentLin" presStyleCnt="0"/>
      <dgm:spPr/>
    </dgm:pt>
    <dgm:pt modelId="{FB692F1D-BF60-4F8F-B5AF-E90DB6DB6CC6}" type="pres">
      <dgm:prSet presAssocID="{7E4995F9-3708-4B4E-943C-16A7FFADFD42}" presName="parentLeftMargin" presStyleLbl="node1" presStyleIdx="0" presStyleCnt="2"/>
      <dgm:spPr/>
    </dgm:pt>
    <dgm:pt modelId="{33684450-B22F-4AD2-8EB3-10CAC8C69919}" type="pres">
      <dgm:prSet presAssocID="{7E4995F9-3708-4B4E-943C-16A7FFADFD42}" presName="parentText" presStyleLbl="node1" presStyleIdx="1" presStyleCnt="2" custScaleX="110153">
        <dgm:presLayoutVars>
          <dgm:chMax val="0"/>
          <dgm:bulletEnabled val="1"/>
        </dgm:presLayoutVars>
      </dgm:prSet>
      <dgm:spPr/>
    </dgm:pt>
    <dgm:pt modelId="{F6A6965E-8097-4A1D-BD7F-67F5DCEF22AF}" type="pres">
      <dgm:prSet presAssocID="{7E4995F9-3708-4B4E-943C-16A7FFADFD42}" presName="negativeSpace" presStyleCnt="0"/>
      <dgm:spPr/>
    </dgm:pt>
    <dgm:pt modelId="{903CDDB4-47B9-4CB9-ABE3-F59E3EDBC6A8}" type="pres">
      <dgm:prSet presAssocID="{7E4995F9-3708-4B4E-943C-16A7FFADFD42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447D8A03-F536-45EF-9180-4409C0F6DFAB}" srcId="{96D402BC-A8AF-4DB6-AD06-DA8C7D8D8862}" destId="{8EC4FD8D-46C1-46F1-9D63-C1DBC6CE70A8}" srcOrd="0" destOrd="0" parTransId="{605102D8-B27E-4A19-9595-9AD32C8987F5}" sibTransId="{95393C6D-3309-4500-AB8A-03DA4AD05B84}"/>
    <dgm:cxn modelId="{53F2051C-2820-4ED5-980E-D218A3FA1725}" type="presOf" srcId="{7E4995F9-3708-4B4E-943C-16A7FFADFD42}" destId="{33684450-B22F-4AD2-8EB3-10CAC8C69919}" srcOrd="1" destOrd="0" presId="urn:microsoft.com/office/officeart/2005/8/layout/list1"/>
    <dgm:cxn modelId="{BAD4916F-5B7E-480A-8BC7-188642ECCB1F}" type="presOf" srcId="{96D402BC-A8AF-4DB6-AD06-DA8C7D8D8862}" destId="{2E0D64B2-8222-4C77-9B79-D7A36C923375}" srcOrd="0" destOrd="0" presId="urn:microsoft.com/office/officeart/2005/8/layout/list1"/>
    <dgm:cxn modelId="{9A1DA673-0504-4C44-A1F1-4B535A6FDE4A}" type="presOf" srcId="{64DDDC5C-C067-47CA-8574-E77AB42E0762}" destId="{EF5FC157-DED8-48B7-82F9-075CB64C15D3}" srcOrd="0" destOrd="0" presId="urn:microsoft.com/office/officeart/2005/8/layout/list1"/>
    <dgm:cxn modelId="{4B5F5E54-FAE1-4A3A-9035-73EA7E704C1C}" srcId="{7E4995F9-3708-4B4E-943C-16A7FFADFD42}" destId="{161D1BF2-7A24-4E8D-8174-30505BF897EE}" srcOrd="0" destOrd="0" parTransId="{1ACE3598-5C40-40D8-8BAB-17D75B3CCF8E}" sibTransId="{BCD86157-99C8-43E1-8161-113E8CE9A3A1}"/>
    <dgm:cxn modelId="{C862B179-8454-4659-8CC5-85525FAB791A}" srcId="{96D402BC-A8AF-4DB6-AD06-DA8C7D8D8862}" destId="{7E4995F9-3708-4B4E-943C-16A7FFADFD42}" srcOrd="1" destOrd="0" parTransId="{042DD55A-AB9E-4611-ABE1-D25739501EEA}" sibTransId="{CBC72361-ACF7-4E31-BE86-92292725BCA6}"/>
    <dgm:cxn modelId="{9A280892-879F-449E-81EF-26F18812F896}" type="presOf" srcId="{161D1BF2-7A24-4E8D-8174-30505BF897EE}" destId="{903CDDB4-47B9-4CB9-ABE3-F59E3EDBC6A8}" srcOrd="0" destOrd="0" presId="urn:microsoft.com/office/officeart/2005/8/layout/list1"/>
    <dgm:cxn modelId="{E8165BBC-D589-479F-8E47-1F89887EEB53}" srcId="{8EC4FD8D-46C1-46F1-9D63-C1DBC6CE70A8}" destId="{64DDDC5C-C067-47CA-8574-E77AB42E0762}" srcOrd="0" destOrd="0" parTransId="{78C43A10-3E08-482A-BD23-B3137F755B2B}" sibTransId="{D3CB0F90-3BB8-47DD-BBD2-78D7188C8407}"/>
    <dgm:cxn modelId="{BE857FDF-2125-4FDB-A80F-29D5F3445C62}" type="presOf" srcId="{7E4995F9-3708-4B4E-943C-16A7FFADFD42}" destId="{FB692F1D-BF60-4F8F-B5AF-E90DB6DB6CC6}" srcOrd="0" destOrd="0" presId="urn:microsoft.com/office/officeart/2005/8/layout/list1"/>
    <dgm:cxn modelId="{284C0EE9-9751-4CD2-BD78-C805A0308350}" type="presOf" srcId="{8EC4FD8D-46C1-46F1-9D63-C1DBC6CE70A8}" destId="{054A5600-0078-4F26-BF5B-D8AB7FF51167}" srcOrd="0" destOrd="0" presId="urn:microsoft.com/office/officeart/2005/8/layout/list1"/>
    <dgm:cxn modelId="{3A15DAF3-0CDC-4DCC-B88B-ED2045F2F289}" type="presOf" srcId="{8EC4FD8D-46C1-46F1-9D63-C1DBC6CE70A8}" destId="{9C15467B-384D-4FEF-AFA0-671E8A58C4E0}" srcOrd="1" destOrd="0" presId="urn:microsoft.com/office/officeart/2005/8/layout/list1"/>
    <dgm:cxn modelId="{745266A8-A1CE-4D43-A605-89F44B273E0E}" type="presParOf" srcId="{2E0D64B2-8222-4C77-9B79-D7A36C923375}" destId="{491CD06B-9978-46C9-9359-17BB8B048878}" srcOrd="0" destOrd="0" presId="urn:microsoft.com/office/officeart/2005/8/layout/list1"/>
    <dgm:cxn modelId="{6603D10F-1C89-46A5-ACF2-061F8BBCC7E8}" type="presParOf" srcId="{491CD06B-9978-46C9-9359-17BB8B048878}" destId="{054A5600-0078-4F26-BF5B-D8AB7FF51167}" srcOrd="0" destOrd="0" presId="urn:microsoft.com/office/officeart/2005/8/layout/list1"/>
    <dgm:cxn modelId="{122D17B7-E85B-4EF2-A510-D76AE7C08177}" type="presParOf" srcId="{491CD06B-9978-46C9-9359-17BB8B048878}" destId="{9C15467B-384D-4FEF-AFA0-671E8A58C4E0}" srcOrd="1" destOrd="0" presId="urn:microsoft.com/office/officeart/2005/8/layout/list1"/>
    <dgm:cxn modelId="{5A237765-70F0-48AF-BBAB-E23505627633}" type="presParOf" srcId="{2E0D64B2-8222-4C77-9B79-D7A36C923375}" destId="{CF21F043-66ED-49C6-9390-828EB6B46A82}" srcOrd="1" destOrd="0" presId="urn:microsoft.com/office/officeart/2005/8/layout/list1"/>
    <dgm:cxn modelId="{18B94774-88A5-44BA-BE5C-5950BF72984F}" type="presParOf" srcId="{2E0D64B2-8222-4C77-9B79-D7A36C923375}" destId="{EF5FC157-DED8-48B7-82F9-075CB64C15D3}" srcOrd="2" destOrd="0" presId="urn:microsoft.com/office/officeart/2005/8/layout/list1"/>
    <dgm:cxn modelId="{D9D7043E-3A4B-4894-BE66-C150B09DAEE8}" type="presParOf" srcId="{2E0D64B2-8222-4C77-9B79-D7A36C923375}" destId="{8940DCD1-20D0-4BE3-AC88-B89621D5C1F9}" srcOrd="3" destOrd="0" presId="urn:microsoft.com/office/officeart/2005/8/layout/list1"/>
    <dgm:cxn modelId="{9E3CA2CC-3F56-4124-9954-7772F56E9CDD}" type="presParOf" srcId="{2E0D64B2-8222-4C77-9B79-D7A36C923375}" destId="{C9B499AB-0F46-4F34-9F18-6FD37F332DA0}" srcOrd="4" destOrd="0" presId="urn:microsoft.com/office/officeart/2005/8/layout/list1"/>
    <dgm:cxn modelId="{CA501A31-2F15-48DA-BC85-D8FE9C8BC12F}" type="presParOf" srcId="{C9B499AB-0F46-4F34-9F18-6FD37F332DA0}" destId="{FB692F1D-BF60-4F8F-B5AF-E90DB6DB6CC6}" srcOrd="0" destOrd="0" presId="urn:microsoft.com/office/officeart/2005/8/layout/list1"/>
    <dgm:cxn modelId="{3C3D13BB-6009-4CFC-BBBB-5CE84180BACD}" type="presParOf" srcId="{C9B499AB-0F46-4F34-9F18-6FD37F332DA0}" destId="{33684450-B22F-4AD2-8EB3-10CAC8C69919}" srcOrd="1" destOrd="0" presId="urn:microsoft.com/office/officeart/2005/8/layout/list1"/>
    <dgm:cxn modelId="{E2C0D587-3F70-4F61-BC9E-3F6040D37379}" type="presParOf" srcId="{2E0D64B2-8222-4C77-9B79-D7A36C923375}" destId="{F6A6965E-8097-4A1D-BD7F-67F5DCEF22AF}" srcOrd="5" destOrd="0" presId="urn:microsoft.com/office/officeart/2005/8/layout/list1"/>
    <dgm:cxn modelId="{071033CC-CABF-4B2C-8C4C-CD10E6AF53F8}" type="presParOf" srcId="{2E0D64B2-8222-4C77-9B79-D7A36C923375}" destId="{903CDDB4-47B9-4CB9-ABE3-F59E3EDBC6A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A73C79-D099-4270-88CF-F78485DEC1F1}">
      <dsp:nvSpPr>
        <dsp:cNvPr id="0" name=""/>
        <dsp:cNvSpPr/>
      </dsp:nvSpPr>
      <dsp:spPr>
        <a:xfrm>
          <a:off x="901243" y="771549"/>
          <a:ext cx="965671" cy="965671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60F1E2-9E1F-4434-9B48-5DCF2E8CB53A}">
      <dsp:nvSpPr>
        <dsp:cNvPr id="0" name=""/>
        <dsp:cNvSpPr/>
      </dsp:nvSpPr>
      <dsp:spPr>
        <a:xfrm>
          <a:off x="4548" y="1812171"/>
          <a:ext cx="2759062" cy="543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All Material Posted to me30.org</a:t>
          </a:r>
        </a:p>
      </dsp:txBody>
      <dsp:txXfrm>
        <a:off x="4548" y="1812171"/>
        <a:ext cx="2759062" cy="543190"/>
      </dsp:txXfrm>
    </dsp:sp>
    <dsp:sp modelId="{79A04710-3DE7-4DD5-900D-5E187BC3C4A8}">
      <dsp:nvSpPr>
        <dsp:cNvPr id="0" name=""/>
        <dsp:cNvSpPr/>
      </dsp:nvSpPr>
      <dsp:spPr>
        <a:xfrm>
          <a:off x="4548" y="2390222"/>
          <a:ext cx="2759062" cy="124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4548" y="2390222"/>
        <a:ext cx="2759062" cy="124353"/>
      </dsp:txXfrm>
    </dsp:sp>
    <dsp:sp modelId="{88CE7239-1F7A-4A91-961B-0C727FFE817F}">
      <dsp:nvSpPr>
        <dsp:cNvPr id="0" name=""/>
        <dsp:cNvSpPr/>
      </dsp:nvSpPr>
      <dsp:spPr>
        <a:xfrm>
          <a:off x="4581074" y="710468"/>
          <a:ext cx="965671" cy="965671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0D1C42-3B7A-4EA8-9DC7-A62A3C884321}">
      <dsp:nvSpPr>
        <dsp:cNvPr id="0" name=""/>
        <dsp:cNvSpPr/>
      </dsp:nvSpPr>
      <dsp:spPr>
        <a:xfrm>
          <a:off x="3246447" y="1751090"/>
          <a:ext cx="3634926" cy="543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Homework 1 due next week</a:t>
          </a:r>
        </a:p>
      </dsp:txBody>
      <dsp:txXfrm>
        <a:off x="3246447" y="1751090"/>
        <a:ext cx="3634926" cy="543190"/>
      </dsp:txXfrm>
    </dsp:sp>
    <dsp:sp modelId="{2499B2AD-E305-45B6-8E7D-9284FF91EA80}">
      <dsp:nvSpPr>
        <dsp:cNvPr id="0" name=""/>
        <dsp:cNvSpPr/>
      </dsp:nvSpPr>
      <dsp:spPr>
        <a:xfrm>
          <a:off x="3684379" y="2329141"/>
          <a:ext cx="2759062" cy="246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Posted on me30.org</a:t>
          </a:r>
        </a:p>
      </dsp:txBody>
      <dsp:txXfrm>
        <a:off x="3684379" y="2329141"/>
        <a:ext cx="2759062" cy="246514"/>
      </dsp:txXfrm>
    </dsp:sp>
    <dsp:sp modelId="{532895CD-430E-406B-A0AA-122018B47E5B}">
      <dsp:nvSpPr>
        <dsp:cNvPr id="0" name=""/>
        <dsp:cNvSpPr/>
      </dsp:nvSpPr>
      <dsp:spPr>
        <a:xfrm>
          <a:off x="8650057" y="771549"/>
          <a:ext cx="965671" cy="9656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A96A84-9C51-404C-BAD7-187B1FCDB214}">
      <dsp:nvSpPr>
        <dsp:cNvPr id="0" name=""/>
        <dsp:cNvSpPr/>
      </dsp:nvSpPr>
      <dsp:spPr>
        <a:xfrm>
          <a:off x="7364209" y="1812171"/>
          <a:ext cx="3537366" cy="543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Read chapter 3 for next week</a:t>
          </a:r>
        </a:p>
      </dsp:txBody>
      <dsp:txXfrm>
        <a:off x="7364209" y="1812171"/>
        <a:ext cx="3537366" cy="543190"/>
      </dsp:txXfrm>
    </dsp:sp>
    <dsp:sp modelId="{9344A9BB-19D6-4B13-811F-1481EC3DAFCF}">
      <dsp:nvSpPr>
        <dsp:cNvPr id="0" name=""/>
        <dsp:cNvSpPr/>
      </dsp:nvSpPr>
      <dsp:spPr>
        <a:xfrm>
          <a:off x="7753361" y="2390222"/>
          <a:ext cx="2759062" cy="124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5FC157-DED8-48B7-82F9-075CB64C15D3}">
      <dsp:nvSpPr>
        <dsp:cNvPr id="0" name=""/>
        <dsp:cNvSpPr/>
      </dsp:nvSpPr>
      <dsp:spPr>
        <a:xfrm>
          <a:off x="0" y="697327"/>
          <a:ext cx="6628804" cy="16655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469" tIns="978916" rIns="514469" bIns="227584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“Hot” + “dog” is “Hotdog”</a:t>
          </a:r>
        </a:p>
      </dsp:txBody>
      <dsp:txXfrm>
        <a:off x="0" y="697327"/>
        <a:ext cx="6628804" cy="1665562"/>
      </dsp:txXfrm>
    </dsp:sp>
    <dsp:sp modelId="{9C15467B-384D-4FEF-AFA0-671E8A58C4E0}">
      <dsp:nvSpPr>
        <dsp:cNvPr id="0" name=""/>
        <dsp:cNvSpPr/>
      </dsp:nvSpPr>
      <dsp:spPr>
        <a:xfrm>
          <a:off x="331440" y="3607"/>
          <a:ext cx="4956157" cy="1387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387" tIns="0" rIns="175387" bIns="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+ Concatenation</a:t>
          </a:r>
        </a:p>
      </dsp:txBody>
      <dsp:txXfrm>
        <a:off x="399169" y="71336"/>
        <a:ext cx="4820699" cy="1251982"/>
      </dsp:txXfrm>
    </dsp:sp>
    <dsp:sp modelId="{903CDDB4-47B9-4CB9-ABE3-F59E3EDBC6A8}">
      <dsp:nvSpPr>
        <dsp:cNvPr id="0" name=""/>
        <dsp:cNvSpPr/>
      </dsp:nvSpPr>
      <dsp:spPr>
        <a:xfrm>
          <a:off x="0" y="3310410"/>
          <a:ext cx="6628804" cy="16655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469" tIns="978916" rIns="514469" bIns="227584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“Clap” * 3 is “</a:t>
          </a:r>
          <a:r>
            <a:rPr lang="en-US" sz="3200" kern="1200" dirty="0" err="1"/>
            <a:t>ClapClapClap</a:t>
          </a:r>
          <a:r>
            <a:rPr lang="en-US" sz="3200" kern="1200" dirty="0"/>
            <a:t>”</a:t>
          </a:r>
        </a:p>
      </dsp:txBody>
      <dsp:txXfrm>
        <a:off x="0" y="3310410"/>
        <a:ext cx="6628804" cy="1665562"/>
      </dsp:txXfrm>
    </dsp:sp>
    <dsp:sp modelId="{33684450-B22F-4AD2-8EB3-10CAC8C69919}">
      <dsp:nvSpPr>
        <dsp:cNvPr id="0" name=""/>
        <dsp:cNvSpPr/>
      </dsp:nvSpPr>
      <dsp:spPr>
        <a:xfrm>
          <a:off x="331440" y="2616690"/>
          <a:ext cx="5111278" cy="1387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387" tIns="0" rIns="175387" bIns="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* Replication</a:t>
          </a:r>
        </a:p>
      </dsp:txBody>
      <dsp:txXfrm>
        <a:off x="399169" y="2684419"/>
        <a:ext cx="4975820" cy="1251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10E63-EFAE-4B0F-A0CA-E67558B9DD18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FDD79-EB5B-4CFC-8D8B-76B7FE2EC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6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C31F8-3FD1-4DCF-A6C9-5195BA7F936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42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382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793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3903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55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43180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37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872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62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32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776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07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77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462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455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5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A80A6-F2C6-48FD-B670-BA29951038F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8DC6710-54F5-4D31-9F94-F35118855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8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22D90-3310-4B78-A70F-27F0917FA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1956" y="2404534"/>
            <a:ext cx="8502047" cy="1646302"/>
          </a:xfrm>
        </p:spPr>
        <p:txBody>
          <a:bodyPr/>
          <a:lstStyle/>
          <a:p>
            <a:r>
              <a:rPr lang="en-US"/>
              <a:t>Lecture 2</a:t>
            </a:r>
            <a:br>
              <a:rPr lang="en-US"/>
            </a:br>
            <a:r>
              <a:rPr lang="en-US" sz="4000"/>
              <a:t>Python Programming &amp; Data Types</a:t>
            </a:r>
            <a:endParaRPr lang="en-US" sz="3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32CAAC-D27D-42BE-B381-BE2C9F71A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>
            <a:normAutofit/>
          </a:bodyPr>
          <a:lstStyle/>
          <a:p>
            <a:r>
              <a:rPr lang="en-US" sz="2400" dirty="0"/>
              <a:t>Bryan Burlingame</a:t>
            </a:r>
          </a:p>
          <a:p>
            <a:r>
              <a:rPr lang="en-US" sz="2400" dirty="0"/>
              <a:t>6 </a:t>
            </a:r>
            <a:r>
              <a:rPr lang="en-US" sz="2400"/>
              <a:t>February 2019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62093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D6BC9EB-F181-48AB-BCA2-3D1DB20D2D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056EDC-AF87-49B6-B7AD-2C727A90B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6" y="999460"/>
            <a:ext cx="5698067" cy="447985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400"/>
              <a:t>Boolean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6162A-6A9E-4854-ADB4-5FBF9A287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1971" y="999460"/>
            <a:ext cx="3123620" cy="447985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True or False</a:t>
            </a:r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D33AAA80-39DC-4020-9BFF-0718F35C7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9C5D90B-7EE3-4D26-AB7D-A5A3A6E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639186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177F295-741F-4EFF-B0CA-BE69295AD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 flipV="1">
            <a:off x="11349404" y="1217756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52133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34CE10-6799-4D32-9E4B-7875D63B0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3189F-8647-4A50-882D-CAA0B5DDB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Python can act as a simple calculator and support many operators</a:t>
            </a:r>
          </a:p>
          <a:p>
            <a:pPr marL="0" indent="0">
              <a:buNone/>
            </a:pPr>
            <a:endParaRPr lang="en-US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3844FDB-1232-4369-9AA0-46399BA1DE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189995"/>
              </p:ext>
            </p:extLst>
          </p:nvPr>
        </p:nvGraphicFramePr>
        <p:xfrm>
          <a:off x="5693325" y="93888"/>
          <a:ext cx="6085919" cy="6602171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544286">
                  <a:extLst>
                    <a:ext uri="{9D8B030D-6E8A-4147-A177-3AD203B41FA5}">
                      <a16:colId xmlns:a16="http://schemas.microsoft.com/office/drawing/2014/main" val="3235749065"/>
                    </a:ext>
                  </a:extLst>
                </a:gridCol>
                <a:gridCol w="5541633">
                  <a:extLst>
                    <a:ext uri="{9D8B030D-6E8A-4147-A177-3AD203B41FA5}">
                      <a16:colId xmlns:a16="http://schemas.microsoft.com/office/drawing/2014/main" val="316572582"/>
                    </a:ext>
                  </a:extLst>
                </a:gridCol>
              </a:tblGrid>
              <a:tr h="26256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500" dirty="0" err="1">
                          <a:effectLst/>
                        </a:rPr>
                        <a:t>Sr.No</a:t>
                      </a:r>
                      <a:endParaRPr lang="en-US" sz="1500" dirty="0">
                        <a:effectLst/>
                      </a:endParaRPr>
                    </a:p>
                  </a:txBody>
                  <a:tcPr marL="10841" marR="10841" marT="10841" marB="10841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500" dirty="0">
                          <a:effectLst/>
                        </a:rPr>
                        <a:t>Operator &amp; Description</a:t>
                      </a:r>
                    </a:p>
                  </a:txBody>
                  <a:tcPr marL="10841" marR="10841" marT="10841" marB="10841"/>
                </a:tc>
                <a:extLst>
                  <a:ext uri="{0D108BD9-81ED-4DB2-BD59-A6C34878D82A}">
                    <a16:rowId xmlns:a16="http://schemas.microsoft.com/office/drawing/2014/main" val="1825875997"/>
                  </a:ext>
                </a:extLst>
              </a:tr>
              <a:tr h="4516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>
                          <a:effectLst/>
                        </a:rPr>
                        <a:t>1</a:t>
                      </a:r>
                    </a:p>
                  </a:txBody>
                  <a:tcPr marL="10841" marR="10841" marT="10841" marB="10841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500" dirty="0">
                          <a:effectLst/>
                        </a:rPr>
                        <a:t>** Exponentiation (raise to the power)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841" marR="10841" marT="10841" marB="10841"/>
                </a:tc>
                <a:extLst>
                  <a:ext uri="{0D108BD9-81ED-4DB2-BD59-A6C34878D82A}">
                    <a16:rowId xmlns:a16="http://schemas.microsoft.com/office/drawing/2014/main" val="3714875895"/>
                  </a:ext>
                </a:extLst>
              </a:tr>
              <a:tr h="6202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>
                          <a:effectLst/>
                        </a:rPr>
                        <a:t>2</a:t>
                      </a:r>
                    </a:p>
                  </a:txBody>
                  <a:tcPr marL="10841" marR="10841" marT="10841" marB="10841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500" dirty="0">
                          <a:effectLst/>
                        </a:rPr>
                        <a:t>~ + -</a:t>
                      </a:r>
                    </a:p>
                    <a:p>
                      <a:pPr algn="just" fontAlgn="t"/>
                      <a:r>
                        <a:rPr lang="en-US" sz="1500" dirty="0">
                          <a:effectLst/>
                        </a:rPr>
                        <a:t>Complement, unary plus and minus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841" marR="10841" marT="10841" marB="10841"/>
                </a:tc>
                <a:extLst>
                  <a:ext uri="{0D108BD9-81ED-4DB2-BD59-A6C34878D82A}">
                    <a16:rowId xmlns:a16="http://schemas.microsoft.com/office/drawing/2014/main" val="3118117940"/>
                  </a:ext>
                </a:extLst>
              </a:tr>
              <a:tr h="4516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dirty="0">
                          <a:effectLst/>
                        </a:rPr>
                        <a:t>3</a:t>
                      </a:r>
                    </a:p>
                  </a:txBody>
                  <a:tcPr marL="10841" marR="10841" marT="10841" marB="10841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500">
                          <a:effectLst/>
                        </a:rPr>
                        <a:t>* / % //</a:t>
                      </a:r>
                    </a:p>
                    <a:p>
                      <a:pPr algn="just" fontAlgn="t"/>
                      <a:r>
                        <a:rPr lang="en-US" sz="1500">
                          <a:effectLst/>
                        </a:rPr>
                        <a:t>Multiply, divide, modulo and floor division</a:t>
                      </a:r>
                      <a:endParaRPr lang="en-US" sz="15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841" marR="10841" marT="10841" marB="10841"/>
                </a:tc>
                <a:extLst>
                  <a:ext uri="{0D108BD9-81ED-4DB2-BD59-A6C34878D82A}">
                    <a16:rowId xmlns:a16="http://schemas.microsoft.com/office/drawing/2014/main" val="2718995739"/>
                  </a:ext>
                </a:extLst>
              </a:tr>
              <a:tr h="4516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>
                          <a:effectLst/>
                        </a:rPr>
                        <a:t>4</a:t>
                      </a:r>
                    </a:p>
                  </a:txBody>
                  <a:tcPr marL="10841" marR="10841" marT="10841" marB="10841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500">
                          <a:effectLst/>
                        </a:rPr>
                        <a:t>+ -</a:t>
                      </a:r>
                    </a:p>
                    <a:p>
                      <a:pPr algn="just" fontAlgn="t"/>
                      <a:r>
                        <a:rPr lang="en-US" sz="1500">
                          <a:effectLst/>
                        </a:rPr>
                        <a:t>Addition and subtraction</a:t>
                      </a:r>
                      <a:endParaRPr lang="en-US" sz="15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841" marR="10841" marT="10841" marB="10841"/>
                </a:tc>
                <a:extLst>
                  <a:ext uri="{0D108BD9-81ED-4DB2-BD59-A6C34878D82A}">
                    <a16:rowId xmlns:a16="http://schemas.microsoft.com/office/drawing/2014/main" val="1119145295"/>
                  </a:ext>
                </a:extLst>
              </a:tr>
              <a:tr h="4516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>
                          <a:effectLst/>
                        </a:rPr>
                        <a:t>5</a:t>
                      </a:r>
                    </a:p>
                  </a:txBody>
                  <a:tcPr marL="10841" marR="10841" marT="10841" marB="10841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500">
                          <a:effectLst/>
                        </a:rPr>
                        <a:t>&gt;&gt; &lt;&lt;</a:t>
                      </a:r>
                    </a:p>
                    <a:p>
                      <a:pPr algn="just" fontAlgn="t"/>
                      <a:r>
                        <a:rPr lang="en-US" sz="1500">
                          <a:effectLst/>
                        </a:rPr>
                        <a:t>Right and left bitwise shift</a:t>
                      </a:r>
                      <a:endParaRPr lang="en-US" sz="15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841" marR="10841" marT="10841" marB="10841"/>
                </a:tc>
                <a:extLst>
                  <a:ext uri="{0D108BD9-81ED-4DB2-BD59-A6C34878D82A}">
                    <a16:rowId xmlns:a16="http://schemas.microsoft.com/office/drawing/2014/main" val="3133481837"/>
                  </a:ext>
                </a:extLst>
              </a:tr>
              <a:tr h="4516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>
                          <a:effectLst/>
                        </a:rPr>
                        <a:t>6</a:t>
                      </a:r>
                    </a:p>
                  </a:txBody>
                  <a:tcPr marL="10841" marR="10841" marT="10841" marB="10841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500">
                          <a:effectLst/>
                        </a:rPr>
                        <a:t>&amp;</a:t>
                      </a:r>
                    </a:p>
                    <a:p>
                      <a:pPr algn="just" fontAlgn="t"/>
                      <a:r>
                        <a:rPr lang="en-US" sz="1500">
                          <a:effectLst/>
                        </a:rPr>
                        <a:t>Bitwise 'AND'</a:t>
                      </a:r>
                      <a:endParaRPr lang="en-US" sz="15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841" marR="10841" marT="10841" marB="10841"/>
                </a:tc>
                <a:extLst>
                  <a:ext uri="{0D108BD9-81ED-4DB2-BD59-A6C34878D82A}">
                    <a16:rowId xmlns:a16="http://schemas.microsoft.com/office/drawing/2014/main" val="666680150"/>
                  </a:ext>
                </a:extLst>
              </a:tr>
              <a:tr h="4516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>
                          <a:effectLst/>
                        </a:rPr>
                        <a:t>7</a:t>
                      </a:r>
                    </a:p>
                  </a:txBody>
                  <a:tcPr marL="10841" marR="10841" marT="10841" marB="10841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500">
                          <a:effectLst/>
                        </a:rPr>
                        <a:t>^ |</a:t>
                      </a:r>
                    </a:p>
                    <a:p>
                      <a:pPr algn="just" fontAlgn="t"/>
                      <a:r>
                        <a:rPr lang="en-US" sz="1500">
                          <a:effectLst/>
                        </a:rPr>
                        <a:t>Bitwise exclusive `OR' and regular `OR'</a:t>
                      </a:r>
                      <a:endParaRPr lang="en-US" sz="15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841" marR="10841" marT="10841" marB="10841"/>
                </a:tc>
                <a:extLst>
                  <a:ext uri="{0D108BD9-81ED-4DB2-BD59-A6C34878D82A}">
                    <a16:rowId xmlns:a16="http://schemas.microsoft.com/office/drawing/2014/main" val="1799619495"/>
                  </a:ext>
                </a:extLst>
              </a:tr>
              <a:tr h="4516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>
                          <a:effectLst/>
                        </a:rPr>
                        <a:t>8</a:t>
                      </a:r>
                    </a:p>
                  </a:txBody>
                  <a:tcPr marL="10841" marR="10841" marT="10841" marB="10841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500">
                          <a:effectLst/>
                        </a:rPr>
                        <a:t>&lt;= &lt; &gt; &gt;=</a:t>
                      </a:r>
                    </a:p>
                    <a:p>
                      <a:pPr algn="just" fontAlgn="t"/>
                      <a:r>
                        <a:rPr lang="en-US" sz="1500">
                          <a:effectLst/>
                        </a:rPr>
                        <a:t>Comparison operators</a:t>
                      </a:r>
                      <a:endParaRPr lang="en-US" sz="15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841" marR="10841" marT="10841" marB="10841"/>
                </a:tc>
                <a:extLst>
                  <a:ext uri="{0D108BD9-81ED-4DB2-BD59-A6C34878D82A}">
                    <a16:rowId xmlns:a16="http://schemas.microsoft.com/office/drawing/2014/main" val="2322839813"/>
                  </a:ext>
                </a:extLst>
              </a:tr>
              <a:tr h="4516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>
                          <a:effectLst/>
                        </a:rPr>
                        <a:t>9</a:t>
                      </a:r>
                    </a:p>
                  </a:txBody>
                  <a:tcPr marL="10841" marR="10841" marT="10841" marB="10841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500">
                          <a:effectLst/>
                        </a:rPr>
                        <a:t>&lt;&gt; == !=</a:t>
                      </a:r>
                    </a:p>
                    <a:p>
                      <a:pPr algn="just" fontAlgn="t"/>
                      <a:r>
                        <a:rPr lang="en-US" sz="1500">
                          <a:effectLst/>
                        </a:rPr>
                        <a:t>Equality operators</a:t>
                      </a:r>
                      <a:endParaRPr lang="en-US" sz="15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841" marR="10841" marT="10841" marB="10841"/>
                </a:tc>
                <a:extLst>
                  <a:ext uri="{0D108BD9-81ED-4DB2-BD59-A6C34878D82A}">
                    <a16:rowId xmlns:a16="http://schemas.microsoft.com/office/drawing/2014/main" val="3166477527"/>
                  </a:ext>
                </a:extLst>
              </a:tr>
              <a:tr h="4516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>
                          <a:effectLst/>
                        </a:rPr>
                        <a:t>10</a:t>
                      </a:r>
                    </a:p>
                  </a:txBody>
                  <a:tcPr marL="10841" marR="10841" marT="10841" marB="10841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500">
                          <a:effectLst/>
                        </a:rPr>
                        <a:t>= %= /= //= -= += *= **=</a:t>
                      </a:r>
                    </a:p>
                    <a:p>
                      <a:pPr algn="just" fontAlgn="t"/>
                      <a:r>
                        <a:rPr lang="en-US" sz="1500">
                          <a:effectLst/>
                        </a:rPr>
                        <a:t>Assignment operators</a:t>
                      </a:r>
                      <a:endParaRPr lang="en-US" sz="15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841" marR="10841" marT="10841" marB="10841"/>
                </a:tc>
                <a:extLst>
                  <a:ext uri="{0D108BD9-81ED-4DB2-BD59-A6C34878D82A}">
                    <a16:rowId xmlns:a16="http://schemas.microsoft.com/office/drawing/2014/main" val="3126561231"/>
                  </a:ext>
                </a:extLst>
              </a:tr>
              <a:tr h="4516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>
                          <a:effectLst/>
                        </a:rPr>
                        <a:t>11</a:t>
                      </a:r>
                    </a:p>
                  </a:txBody>
                  <a:tcPr marL="10841" marR="10841" marT="10841" marB="10841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500">
                          <a:effectLst/>
                        </a:rPr>
                        <a:t>is is not</a:t>
                      </a:r>
                    </a:p>
                    <a:p>
                      <a:pPr algn="just" fontAlgn="t"/>
                      <a:r>
                        <a:rPr lang="en-US" sz="1500">
                          <a:effectLst/>
                        </a:rPr>
                        <a:t>Identity operators</a:t>
                      </a:r>
                      <a:endParaRPr lang="en-US" sz="15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841" marR="10841" marT="10841" marB="10841"/>
                </a:tc>
                <a:extLst>
                  <a:ext uri="{0D108BD9-81ED-4DB2-BD59-A6C34878D82A}">
                    <a16:rowId xmlns:a16="http://schemas.microsoft.com/office/drawing/2014/main" val="2038871489"/>
                  </a:ext>
                </a:extLst>
              </a:tr>
              <a:tr h="4516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>
                          <a:effectLst/>
                        </a:rPr>
                        <a:t>12</a:t>
                      </a:r>
                    </a:p>
                  </a:txBody>
                  <a:tcPr marL="10841" marR="10841" marT="10841" marB="10841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500" dirty="0">
                          <a:effectLst/>
                        </a:rPr>
                        <a:t>in not in</a:t>
                      </a:r>
                    </a:p>
                    <a:p>
                      <a:pPr algn="just" fontAlgn="t"/>
                      <a:r>
                        <a:rPr lang="en-US" sz="1500" dirty="0">
                          <a:effectLst/>
                        </a:rPr>
                        <a:t>Membership operators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841" marR="10841" marT="10841" marB="10841"/>
                </a:tc>
                <a:extLst>
                  <a:ext uri="{0D108BD9-81ED-4DB2-BD59-A6C34878D82A}">
                    <a16:rowId xmlns:a16="http://schemas.microsoft.com/office/drawing/2014/main" val="3704396293"/>
                  </a:ext>
                </a:extLst>
              </a:tr>
              <a:tr h="4516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>
                          <a:effectLst/>
                        </a:rPr>
                        <a:t>13</a:t>
                      </a:r>
                    </a:p>
                  </a:txBody>
                  <a:tcPr marL="10841" marR="10841" marT="10841" marB="10841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500" dirty="0">
                          <a:effectLst/>
                        </a:rPr>
                        <a:t>not or and</a:t>
                      </a:r>
                    </a:p>
                    <a:p>
                      <a:pPr algn="just" fontAlgn="t"/>
                      <a:r>
                        <a:rPr lang="en-US" sz="1500" dirty="0">
                          <a:effectLst/>
                        </a:rPr>
                        <a:t>Logical operators</a:t>
                      </a:r>
                      <a:endParaRPr lang="en-US" sz="15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841" marR="10841" marT="10841" marB="10841"/>
                </a:tc>
                <a:extLst>
                  <a:ext uri="{0D108BD9-81ED-4DB2-BD59-A6C34878D82A}">
                    <a16:rowId xmlns:a16="http://schemas.microsoft.com/office/drawing/2014/main" val="329187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7083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B0311-A6DB-41CC-852B-42F381F1E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CB4F7-4E52-40A6-BFD1-D7646684C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43051"/>
            <a:ext cx="8883045" cy="4498312"/>
          </a:xfrm>
        </p:spPr>
        <p:txBody>
          <a:bodyPr>
            <a:normAutofit/>
          </a:bodyPr>
          <a:lstStyle/>
          <a:p>
            <a:r>
              <a:rPr lang="en-US" sz="2400" dirty="0"/>
              <a:t>Based on arithmetic, though with more operators.  Follows the precedence table</a:t>
            </a:r>
          </a:p>
          <a:p>
            <a:r>
              <a:rPr lang="en-US" sz="2400" dirty="0"/>
              <a:t>Parenthesis overrides precedence</a:t>
            </a:r>
          </a:p>
          <a:p>
            <a:pPr lvl="1"/>
            <a:r>
              <a:rPr lang="en-US" sz="2000" dirty="0"/>
              <a:t>What’s the difference between 4 + 5 * 3 and (4 + 5) * 3?</a:t>
            </a:r>
          </a:p>
          <a:p>
            <a:r>
              <a:rPr lang="en-US" sz="2400" dirty="0"/>
              <a:t>Note!  Exponentiation ** has higher precedence than unary –</a:t>
            </a:r>
          </a:p>
          <a:p>
            <a:pPr lvl="1"/>
            <a:r>
              <a:rPr lang="en-US" sz="2000" dirty="0"/>
              <a:t>What does -1**2 equal?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AC2348-8314-4BEB-A04D-4E8B203FD84B}"/>
              </a:ext>
            </a:extLst>
          </p:cNvPr>
          <p:cNvSpPr txBox="1"/>
          <p:nvPr/>
        </p:nvSpPr>
        <p:spPr>
          <a:xfrm>
            <a:off x="4105564" y="4902590"/>
            <a:ext cx="19904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/>
              <a:t>4  +  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510ED4-3A29-4225-92D5-D02E016656D9}"/>
              </a:ext>
            </a:extLst>
          </p:cNvPr>
          <p:cNvSpPr txBox="1"/>
          <p:nvPr/>
        </p:nvSpPr>
        <p:spPr>
          <a:xfrm>
            <a:off x="4332745" y="5800436"/>
            <a:ext cx="1625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Operator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F28313-A86F-4AB1-866A-C920FCCFEF8D}"/>
              </a:ext>
            </a:extLst>
          </p:cNvPr>
          <p:cNvSpPr txBox="1"/>
          <p:nvPr/>
        </p:nvSpPr>
        <p:spPr>
          <a:xfrm>
            <a:off x="4248727" y="4311591"/>
            <a:ext cx="1693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Operands</a:t>
            </a:r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E47493C-E0CB-45D2-9E34-09D1C4126AC8}"/>
              </a:ext>
            </a:extLst>
          </p:cNvPr>
          <p:cNvCxnSpPr/>
          <p:nvPr/>
        </p:nvCxnSpPr>
        <p:spPr>
          <a:xfrm flipH="1">
            <a:off x="4511964" y="4784436"/>
            <a:ext cx="277091" cy="2586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1CE3FF2-F0E7-4C38-9733-21BF92B9B428}"/>
              </a:ext>
            </a:extLst>
          </p:cNvPr>
          <p:cNvCxnSpPr/>
          <p:nvPr/>
        </p:nvCxnSpPr>
        <p:spPr>
          <a:xfrm>
            <a:off x="5380264" y="4747532"/>
            <a:ext cx="293915" cy="3184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399648E-5764-405C-9CE7-67AE740AC340}"/>
              </a:ext>
            </a:extLst>
          </p:cNvPr>
          <p:cNvCxnSpPr/>
          <p:nvPr/>
        </p:nvCxnSpPr>
        <p:spPr>
          <a:xfrm flipV="1">
            <a:off x="5078187" y="5572125"/>
            <a:ext cx="0" cy="355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9816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1645E7-6086-40C6-B25C-66AAD2474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US" sz="4400"/>
              <a:t>String Operators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Isosceles Triangle 16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0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E7FB862-72FB-4D3D-B56F-46538CE989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3278184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2111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C4A939-F0FA-4C98-AE14-0038EAD44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B0824-397D-4793-8C7E-726BF9199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1717964"/>
            <a:ext cx="4267701" cy="4572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</a:rPr>
              <a:t>A variable is a name which refers to a value.  That value can vary over time.</a:t>
            </a:r>
          </a:p>
          <a:p>
            <a:pPr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</a:rPr>
              <a:t>artemis</a:t>
            </a:r>
            <a:r>
              <a:rPr lang="en-US" dirty="0">
                <a:solidFill>
                  <a:schemeClr val="bg1"/>
                </a:solidFill>
              </a:rPr>
              <a:t> = 5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chemeClr val="bg1"/>
                </a:solidFill>
              </a:rPr>
              <a:t>Create an integer with value 5 and then associates the name </a:t>
            </a:r>
            <a:r>
              <a:rPr lang="en-US" sz="1800" dirty="0" err="1">
                <a:solidFill>
                  <a:schemeClr val="bg1"/>
                </a:solidFill>
              </a:rPr>
              <a:t>artemis</a:t>
            </a:r>
            <a:r>
              <a:rPr lang="en-US" sz="1800" dirty="0">
                <a:solidFill>
                  <a:schemeClr val="bg1"/>
                </a:solidFill>
              </a:rPr>
              <a:t> to it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</a:rPr>
              <a:t>pi = 3.14159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chemeClr val="bg1"/>
                </a:solidFill>
              </a:rPr>
              <a:t>Create a float with value 3.14159 and then associate the name pi to it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</a:rPr>
              <a:t>Before a variable can be used, it must be assigned a value</a:t>
            </a:r>
          </a:p>
          <a:p>
            <a:pPr>
              <a:lnSpc>
                <a:spcPct val="90000"/>
              </a:lnSpc>
            </a:pPr>
            <a:endParaRPr lang="en-US" sz="15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en-US" sz="1500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93C508-0FAF-4BEF-BDC7-8DC97DE1F3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2002" b="-1"/>
          <a:stretch/>
        </p:blipFill>
        <p:spPr>
          <a:xfrm>
            <a:off x="5636160" y="477785"/>
            <a:ext cx="6195621" cy="5448114"/>
          </a:xfrm>
          <a:prstGeom prst="rect">
            <a:avLst/>
          </a:prstGeom>
        </p:spPr>
      </p:pic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178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5FE59-CFC3-405E-9D50-9E1F01E05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48342"/>
            <a:ext cx="8596668" cy="1320800"/>
          </a:xfrm>
        </p:spPr>
        <p:txBody>
          <a:bodyPr/>
          <a:lstStyle/>
          <a:p>
            <a:r>
              <a:rPr lang="en-US" dirty="0"/>
              <a:t>Variable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B79DE-2885-4B8B-A1B4-36723039D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04208"/>
            <a:ext cx="8596668" cy="5788478"/>
          </a:xfrm>
        </p:spPr>
        <p:txBody>
          <a:bodyPr>
            <a:normAutofit/>
          </a:bodyPr>
          <a:lstStyle/>
          <a:p>
            <a:r>
              <a:rPr lang="en-US" sz="2400" dirty="0"/>
              <a:t>Letters, numbers, and underscore _</a:t>
            </a:r>
          </a:p>
          <a:p>
            <a:r>
              <a:rPr lang="en-US" sz="2400" dirty="0"/>
              <a:t>Python is case sensitive</a:t>
            </a:r>
          </a:p>
          <a:p>
            <a:pPr lvl="1"/>
            <a:r>
              <a:rPr lang="en-US" sz="2000" dirty="0"/>
              <a:t>a and A are different values</a:t>
            </a:r>
          </a:p>
          <a:p>
            <a:r>
              <a:rPr lang="en-US" sz="2400" dirty="0"/>
              <a:t>Cannot start with a number</a:t>
            </a:r>
          </a:p>
          <a:p>
            <a:pPr lvl="1"/>
            <a:r>
              <a:rPr lang="en-US" sz="2000" dirty="0"/>
              <a:t>season5 is valid, 5season is not</a:t>
            </a:r>
          </a:p>
          <a:p>
            <a:r>
              <a:rPr lang="en-US" sz="2400" dirty="0"/>
              <a:t>Cannot be one of the Python reserved words</a:t>
            </a:r>
          </a:p>
          <a:p>
            <a:pPr lvl="1"/>
            <a:r>
              <a:rPr lang="en-US" sz="2000" dirty="0" err="1"/>
              <a:t>lamda</a:t>
            </a:r>
            <a:r>
              <a:rPr lang="en-US" sz="2000" dirty="0"/>
              <a:t> is not a valid variable name</a:t>
            </a:r>
          </a:p>
          <a:p>
            <a:r>
              <a:rPr lang="en-US" sz="2400" dirty="0"/>
              <a:t>Make variable names meaningful</a:t>
            </a:r>
          </a:p>
          <a:p>
            <a:pPr lvl="1"/>
            <a:r>
              <a:rPr lang="en-US" sz="2000" dirty="0"/>
              <a:t>Storing the area of a triangle</a:t>
            </a:r>
          </a:p>
          <a:p>
            <a:pPr lvl="2"/>
            <a:r>
              <a:rPr lang="en-US" sz="1800" dirty="0"/>
              <a:t>x is terrible, what does it have to do with area or a triangle</a:t>
            </a:r>
          </a:p>
          <a:p>
            <a:pPr lvl="2"/>
            <a:r>
              <a:rPr lang="en-US" sz="1800" dirty="0"/>
              <a:t>a is ok, but not descriptive</a:t>
            </a:r>
          </a:p>
          <a:p>
            <a:pPr lvl="2"/>
            <a:r>
              <a:rPr lang="en-US" sz="1800" dirty="0"/>
              <a:t>area is better, </a:t>
            </a:r>
            <a:r>
              <a:rPr lang="en-US" sz="1800" dirty="0" err="1"/>
              <a:t>area_of_a_triangle</a:t>
            </a:r>
            <a:r>
              <a:rPr lang="en-US" sz="1800" dirty="0"/>
              <a:t> is valid but probably too long</a:t>
            </a:r>
          </a:p>
          <a:p>
            <a:pPr lvl="2"/>
            <a:r>
              <a:rPr lang="en-US" sz="1800" dirty="0" err="1"/>
              <a:t>t_area</a:t>
            </a:r>
            <a:r>
              <a:rPr lang="en-US" sz="1800" dirty="0"/>
              <a:t> or </a:t>
            </a:r>
            <a:r>
              <a:rPr lang="en-US" sz="1800" dirty="0" err="1"/>
              <a:t>triArea</a:t>
            </a:r>
            <a:r>
              <a:rPr lang="en-US" sz="1800" dirty="0"/>
              <a:t> may be better depending on the context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54AAE5-3860-4160-B357-FAF5A8F6E9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7775" y="702129"/>
            <a:ext cx="3077482" cy="262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66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C3DD2-8779-4CD0-9AC8-2F3BDB345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607980-FE14-4EB8-B138-4CD4F2304CE1}"/>
              </a:ext>
            </a:extLst>
          </p:cNvPr>
          <p:cNvSpPr txBox="1"/>
          <p:nvPr/>
        </p:nvSpPr>
        <p:spPr>
          <a:xfrm>
            <a:off x="2678091" y="1398072"/>
            <a:ext cx="3379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 = 4 * 7 + a *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D716B7-D25B-4544-8B65-B45808D7A967}"/>
              </a:ext>
            </a:extLst>
          </p:cNvPr>
          <p:cNvSpPr txBox="1"/>
          <p:nvPr/>
        </p:nvSpPr>
        <p:spPr>
          <a:xfrm>
            <a:off x="134709" y="2680299"/>
            <a:ext cx="32412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0C226"/>
                </a:solidFill>
              </a:rPr>
              <a:t>Left Hand Value (LHV)</a:t>
            </a:r>
          </a:p>
          <a:p>
            <a:r>
              <a:rPr lang="en-US" sz="2000" dirty="0"/>
              <a:t>The name the value will be stored under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3731A8-52FB-450D-9B8B-EAC308B533CC}"/>
              </a:ext>
            </a:extLst>
          </p:cNvPr>
          <p:cNvSpPr txBox="1"/>
          <p:nvPr/>
        </p:nvSpPr>
        <p:spPr>
          <a:xfrm>
            <a:off x="3761012" y="2680299"/>
            <a:ext cx="34521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0C226"/>
                </a:solidFill>
              </a:rPr>
              <a:t>Right Hand Value (RHV)</a:t>
            </a:r>
          </a:p>
          <a:p>
            <a:r>
              <a:rPr lang="en-US" sz="2000" dirty="0"/>
              <a:t>The value being generated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CF34CE3-0B33-4992-9932-3A04DAC29592}"/>
              </a:ext>
            </a:extLst>
          </p:cNvPr>
          <p:cNvCxnSpPr/>
          <p:nvPr/>
        </p:nvCxnSpPr>
        <p:spPr>
          <a:xfrm flipV="1">
            <a:off x="1975757" y="1959429"/>
            <a:ext cx="747032" cy="7511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>
            <a:extLst>
              <a:ext uri="{FF2B5EF4-FFF2-40B4-BE49-F238E27FC236}">
                <a16:creationId xmlns:a16="http://schemas.microsoft.com/office/drawing/2014/main" id="{E272E382-FBE8-4859-945E-7AE3661C1DB1}"/>
              </a:ext>
            </a:extLst>
          </p:cNvPr>
          <p:cNvSpPr/>
          <p:nvPr/>
        </p:nvSpPr>
        <p:spPr>
          <a:xfrm rot="16200000">
            <a:off x="4594454" y="952118"/>
            <a:ext cx="342900" cy="236356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9510F2E-4206-4908-B5BB-87E3CB142D9C}"/>
              </a:ext>
            </a:extLst>
          </p:cNvPr>
          <p:cNvCxnSpPr>
            <a:endCxn id="9" idx="1"/>
          </p:cNvCxnSpPr>
          <p:nvPr/>
        </p:nvCxnSpPr>
        <p:spPr>
          <a:xfrm flipH="1" flipV="1">
            <a:off x="4765904" y="2305349"/>
            <a:ext cx="108175" cy="4623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283A1D7-1CCE-4585-99F0-779DEE3DDA65}"/>
              </a:ext>
            </a:extLst>
          </p:cNvPr>
          <p:cNvSpPr txBox="1"/>
          <p:nvPr/>
        </p:nvSpPr>
        <p:spPr>
          <a:xfrm>
            <a:off x="2065565" y="4191475"/>
            <a:ext cx="31595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0C226"/>
                </a:solidFill>
              </a:rPr>
              <a:t>Assignment Operator</a:t>
            </a:r>
          </a:p>
          <a:p>
            <a:r>
              <a:rPr lang="en-US" sz="2000" dirty="0"/>
              <a:t>Defines how will the value be stored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541A01A-41FE-4D18-8F83-54FF5CA082CC}"/>
              </a:ext>
            </a:extLst>
          </p:cNvPr>
          <p:cNvCxnSpPr>
            <a:stCxn id="12" idx="0"/>
          </p:cNvCxnSpPr>
          <p:nvPr/>
        </p:nvCxnSpPr>
        <p:spPr>
          <a:xfrm flipH="1" flipV="1">
            <a:off x="3277961" y="1846818"/>
            <a:ext cx="367395" cy="2344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7905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C3DD2-8779-4CD0-9AC8-2F3BDB345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607980-FE14-4EB8-B138-4CD4F2304CE1}"/>
              </a:ext>
            </a:extLst>
          </p:cNvPr>
          <p:cNvSpPr txBox="1"/>
          <p:nvPr/>
        </p:nvSpPr>
        <p:spPr>
          <a:xfrm>
            <a:off x="2678091" y="1398072"/>
            <a:ext cx="3379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 = 4 * 7 + a *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D716B7-D25B-4544-8B65-B45808D7A967}"/>
              </a:ext>
            </a:extLst>
          </p:cNvPr>
          <p:cNvSpPr txBox="1"/>
          <p:nvPr/>
        </p:nvSpPr>
        <p:spPr>
          <a:xfrm>
            <a:off x="134709" y="2680299"/>
            <a:ext cx="32412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0C226"/>
                </a:solidFill>
              </a:rPr>
              <a:t>Left Hand Value (LHV)</a:t>
            </a:r>
          </a:p>
          <a:p>
            <a:r>
              <a:rPr lang="en-US" sz="2000" dirty="0"/>
              <a:t>The name the value will be stored under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3731A8-52FB-450D-9B8B-EAC308B533CC}"/>
              </a:ext>
            </a:extLst>
          </p:cNvPr>
          <p:cNvSpPr txBox="1"/>
          <p:nvPr/>
        </p:nvSpPr>
        <p:spPr>
          <a:xfrm>
            <a:off x="3761012" y="2680299"/>
            <a:ext cx="34521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0C226"/>
                </a:solidFill>
              </a:rPr>
              <a:t>Right Hand Value (RHV)</a:t>
            </a:r>
          </a:p>
          <a:p>
            <a:r>
              <a:rPr lang="en-US" sz="2000" dirty="0"/>
              <a:t>The value being generated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CF34CE3-0B33-4992-9932-3A04DAC29592}"/>
              </a:ext>
            </a:extLst>
          </p:cNvPr>
          <p:cNvCxnSpPr/>
          <p:nvPr/>
        </p:nvCxnSpPr>
        <p:spPr>
          <a:xfrm flipV="1">
            <a:off x="1975757" y="1959429"/>
            <a:ext cx="747032" cy="7511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>
            <a:extLst>
              <a:ext uri="{FF2B5EF4-FFF2-40B4-BE49-F238E27FC236}">
                <a16:creationId xmlns:a16="http://schemas.microsoft.com/office/drawing/2014/main" id="{E272E382-FBE8-4859-945E-7AE3661C1DB1}"/>
              </a:ext>
            </a:extLst>
          </p:cNvPr>
          <p:cNvSpPr/>
          <p:nvPr/>
        </p:nvSpPr>
        <p:spPr>
          <a:xfrm rot="16200000">
            <a:off x="4594454" y="952118"/>
            <a:ext cx="342900" cy="236356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9510F2E-4206-4908-B5BB-87E3CB142D9C}"/>
              </a:ext>
            </a:extLst>
          </p:cNvPr>
          <p:cNvCxnSpPr>
            <a:endCxn id="9" idx="1"/>
          </p:cNvCxnSpPr>
          <p:nvPr/>
        </p:nvCxnSpPr>
        <p:spPr>
          <a:xfrm flipH="1" flipV="1">
            <a:off x="4765904" y="2305349"/>
            <a:ext cx="108175" cy="4623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283A1D7-1CCE-4585-99F0-779DEE3DDA65}"/>
              </a:ext>
            </a:extLst>
          </p:cNvPr>
          <p:cNvSpPr txBox="1"/>
          <p:nvPr/>
        </p:nvSpPr>
        <p:spPr>
          <a:xfrm>
            <a:off x="2065565" y="4191475"/>
            <a:ext cx="31595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0C226"/>
                </a:solidFill>
              </a:rPr>
              <a:t>Assignment Operator</a:t>
            </a:r>
          </a:p>
          <a:p>
            <a:r>
              <a:rPr lang="en-US" sz="2000" dirty="0"/>
              <a:t>Defines how will the value be stored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541A01A-41FE-4D18-8F83-54FF5CA082CC}"/>
              </a:ext>
            </a:extLst>
          </p:cNvPr>
          <p:cNvCxnSpPr>
            <a:stCxn id="12" idx="0"/>
          </p:cNvCxnSpPr>
          <p:nvPr/>
        </p:nvCxnSpPr>
        <p:spPr>
          <a:xfrm flipH="1" flipV="1">
            <a:off x="3277961" y="1846818"/>
            <a:ext cx="367395" cy="2344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C5EC0D0-B47D-4868-A684-BCE0B0B49C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836444"/>
              </p:ext>
            </p:extLst>
          </p:nvPr>
        </p:nvGraphicFramePr>
        <p:xfrm>
          <a:off x="5261202" y="3589775"/>
          <a:ext cx="3969202" cy="2583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2088">
                  <a:extLst>
                    <a:ext uri="{9D8B030D-6E8A-4147-A177-3AD203B41FA5}">
                      <a16:colId xmlns:a16="http://schemas.microsoft.com/office/drawing/2014/main" val="2082604927"/>
                    </a:ext>
                  </a:extLst>
                </a:gridCol>
                <a:gridCol w="2557114">
                  <a:extLst>
                    <a:ext uri="{9D8B030D-6E8A-4147-A177-3AD203B41FA5}">
                      <a16:colId xmlns:a16="http://schemas.microsoft.com/office/drawing/2014/main" val="3104924702"/>
                    </a:ext>
                  </a:extLst>
                </a:gridCol>
              </a:tblGrid>
              <a:tr h="3691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474299"/>
                  </a:ext>
                </a:extLst>
              </a:tr>
              <a:tr h="3691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Simple Assignment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159509"/>
                  </a:ext>
                </a:extLst>
              </a:tr>
              <a:tr h="3691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 RHV to LHV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252261"/>
                  </a:ext>
                </a:extLst>
              </a:tr>
              <a:tr h="3691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Subtract RHV from LHV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230399"/>
                  </a:ext>
                </a:extLst>
              </a:tr>
              <a:tr h="3691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*=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Multiply RHV to LHV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1722655"/>
                  </a:ext>
                </a:extLst>
              </a:tr>
              <a:tr h="3691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/=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Divide LHV by RHV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4240110"/>
                  </a:ext>
                </a:extLst>
              </a:tr>
              <a:tr h="3691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922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5221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C3DD2-8779-4CD0-9AC8-2F3BDB345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607980-FE14-4EB8-B138-4CD4F2304CE1}"/>
              </a:ext>
            </a:extLst>
          </p:cNvPr>
          <p:cNvSpPr txBox="1"/>
          <p:nvPr/>
        </p:nvSpPr>
        <p:spPr>
          <a:xfrm>
            <a:off x="2678091" y="1398072"/>
            <a:ext cx="3379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 = 4 * 7 + a *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D716B7-D25B-4544-8B65-B45808D7A967}"/>
              </a:ext>
            </a:extLst>
          </p:cNvPr>
          <p:cNvSpPr txBox="1"/>
          <p:nvPr/>
        </p:nvSpPr>
        <p:spPr>
          <a:xfrm>
            <a:off x="134709" y="2680299"/>
            <a:ext cx="32412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0C226"/>
                </a:solidFill>
              </a:rPr>
              <a:t>Left Hand Value (LHV)</a:t>
            </a:r>
          </a:p>
          <a:p>
            <a:r>
              <a:rPr lang="en-US" sz="2000" dirty="0"/>
              <a:t>The name the value will be stored under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3731A8-52FB-450D-9B8B-EAC308B533CC}"/>
              </a:ext>
            </a:extLst>
          </p:cNvPr>
          <p:cNvSpPr txBox="1"/>
          <p:nvPr/>
        </p:nvSpPr>
        <p:spPr>
          <a:xfrm>
            <a:off x="3761012" y="2680299"/>
            <a:ext cx="34521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0C226"/>
                </a:solidFill>
              </a:rPr>
              <a:t>Right Hand Value (RHV)</a:t>
            </a:r>
          </a:p>
          <a:p>
            <a:r>
              <a:rPr lang="en-US" sz="2000" dirty="0"/>
              <a:t>The value being generated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CF34CE3-0B33-4992-9932-3A04DAC29592}"/>
              </a:ext>
            </a:extLst>
          </p:cNvPr>
          <p:cNvCxnSpPr/>
          <p:nvPr/>
        </p:nvCxnSpPr>
        <p:spPr>
          <a:xfrm flipV="1">
            <a:off x="1975757" y="1959429"/>
            <a:ext cx="747032" cy="7511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>
            <a:extLst>
              <a:ext uri="{FF2B5EF4-FFF2-40B4-BE49-F238E27FC236}">
                <a16:creationId xmlns:a16="http://schemas.microsoft.com/office/drawing/2014/main" id="{E272E382-FBE8-4859-945E-7AE3661C1DB1}"/>
              </a:ext>
            </a:extLst>
          </p:cNvPr>
          <p:cNvSpPr/>
          <p:nvPr/>
        </p:nvSpPr>
        <p:spPr>
          <a:xfrm rot="16200000">
            <a:off x="4594454" y="952118"/>
            <a:ext cx="342900" cy="236356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9510F2E-4206-4908-B5BB-87E3CB142D9C}"/>
              </a:ext>
            </a:extLst>
          </p:cNvPr>
          <p:cNvCxnSpPr>
            <a:endCxn id="9" idx="1"/>
          </p:cNvCxnSpPr>
          <p:nvPr/>
        </p:nvCxnSpPr>
        <p:spPr>
          <a:xfrm flipH="1" flipV="1">
            <a:off x="4765904" y="2305349"/>
            <a:ext cx="108175" cy="4623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283A1D7-1CCE-4585-99F0-779DEE3DDA65}"/>
              </a:ext>
            </a:extLst>
          </p:cNvPr>
          <p:cNvSpPr txBox="1"/>
          <p:nvPr/>
        </p:nvSpPr>
        <p:spPr>
          <a:xfrm>
            <a:off x="2065565" y="4191475"/>
            <a:ext cx="31595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0C226"/>
                </a:solidFill>
              </a:rPr>
              <a:t>Assignment Operator</a:t>
            </a:r>
          </a:p>
          <a:p>
            <a:r>
              <a:rPr lang="en-US" sz="2000" dirty="0"/>
              <a:t>Defines how will the value be stored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541A01A-41FE-4D18-8F83-54FF5CA082CC}"/>
              </a:ext>
            </a:extLst>
          </p:cNvPr>
          <p:cNvCxnSpPr>
            <a:stCxn id="12" idx="0"/>
          </p:cNvCxnSpPr>
          <p:nvPr/>
        </p:nvCxnSpPr>
        <p:spPr>
          <a:xfrm flipH="1" flipV="1">
            <a:off x="3277961" y="1846818"/>
            <a:ext cx="367395" cy="2344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C5EC0D0-B47D-4868-A684-BCE0B0B49C0F}"/>
              </a:ext>
            </a:extLst>
          </p:cNvPr>
          <p:cNvGraphicFramePr>
            <a:graphicFrameLocks noGrp="1"/>
          </p:cNvGraphicFramePr>
          <p:nvPr/>
        </p:nvGraphicFramePr>
        <p:xfrm>
          <a:off x="5261202" y="3589775"/>
          <a:ext cx="3969202" cy="2583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2088">
                  <a:extLst>
                    <a:ext uri="{9D8B030D-6E8A-4147-A177-3AD203B41FA5}">
                      <a16:colId xmlns:a16="http://schemas.microsoft.com/office/drawing/2014/main" val="2082604927"/>
                    </a:ext>
                  </a:extLst>
                </a:gridCol>
                <a:gridCol w="2557114">
                  <a:extLst>
                    <a:ext uri="{9D8B030D-6E8A-4147-A177-3AD203B41FA5}">
                      <a16:colId xmlns:a16="http://schemas.microsoft.com/office/drawing/2014/main" val="3104924702"/>
                    </a:ext>
                  </a:extLst>
                </a:gridCol>
              </a:tblGrid>
              <a:tr h="3691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474299"/>
                  </a:ext>
                </a:extLst>
              </a:tr>
              <a:tr h="3691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Simple Assignment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159509"/>
                  </a:ext>
                </a:extLst>
              </a:tr>
              <a:tr h="3691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 RHV to LHV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252261"/>
                  </a:ext>
                </a:extLst>
              </a:tr>
              <a:tr h="3691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Subtract RHV from LHV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230399"/>
                  </a:ext>
                </a:extLst>
              </a:tr>
              <a:tr h="3691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*=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Multiply RHV to LHV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1722655"/>
                  </a:ext>
                </a:extLst>
              </a:tr>
              <a:tr h="3691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/=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Divide LHV by RHV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4240110"/>
                  </a:ext>
                </a:extLst>
              </a:tr>
              <a:tr h="3691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922826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C832F71E-42EC-4843-8C61-9C76DFFFD7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7590" y="236616"/>
            <a:ext cx="2363562" cy="2443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7312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8B7DD-C754-4C1C-A90C-81D77E511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Variable 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006C0-7F92-4F45-A837-6C16E1E6C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1754909"/>
            <a:ext cx="3973943" cy="4128655"/>
          </a:xfrm>
        </p:spPr>
        <p:txBody>
          <a:bodyPr>
            <a:normAutofit/>
          </a:bodyPr>
          <a:lstStyle/>
          <a:p>
            <a:r>
              <a:rPr lang="en-US" sz="1700" dirty="0">
                <a:solidFill>
                  <a:schemeClr val="bg1"/>
                </a:solidFill>
              </a:rPr>
              <a:t>Unlike C, C++, or many other languages, Python is dynamically typed</a:t>
            </a:r>
          </a:p>
          <a:p>
            <a:r>
              <a:rPr lang="en-US" sz="1700" dirty="0">
                <a:solidFill>
                  <a:schemeClr val="bg1"/>
                </a:solidFill>
              </a:rPr>
              <a:t>If a variable comes into existence by assigning it a value, how does Python know what data type it is?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926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11ECC6-8551-4768-8DFD-CD41AF420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3657592-CA60-4F45-B1A0-88AA7724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F47E2B4-7DA9-4312-A1F0-C48388B23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5B274F7-039F-4BFC-AA98-B51B1D6CB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11A31103-C703-46C9-9D26-497A1ACD5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382F955F-FC22-44B8-BDCF-B7758032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1F567692-F087-479A-8931-BD2869C3E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49B3E4CD-0738-4B9D-A14F-1E8694DDF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4753B851-AD90-4CCD-85D0-65AA6567D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EBF14868-A190-4E21-9522-8977C474C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BCBB4922-76EE-442B-A649-09873DCE7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6A8232B-3C29-4977-A4D6-1A4BE62E2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anchor="ctr">
            <a:normAutofit/>
          </a:bodyPr>
          <a:lstStyle/>
          <a:p>
            <a:r>
              <a:rPr lang="en-US" sz="4800">
                <a:solidFill>
                  <a:schemeClr val="bg1"/>
                </a:solidFill>
              </a:rPr>
              <a:t>Announcements</a:t>
            </a: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E5040A3-AD97-4393-BA3E-96B8B56FB3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284131"/>
              </p:ext>
            </p:extLst>
          </p:nvPr>
        </p:nvGraphicFramePr>
        <p:xfrm>
          <a:off x="642937" y="785813"/>
          <a:ext cx="10906125" cy="3286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28246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8B7DD-C754-4C1C-A90C-81D77E511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Variable 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006C0-7F92-4F45-A837-6C16E1E6C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1754909"/>
            <a:ext cx="3973943" cy="4128655"/>
          </a:xfrm>
        </p:spPr>
        <p:txBody>
          <a:bodyPr>
            <a:normAutofit/>
          </a:bodyPr>
          <a:lstStyle/>
          <a:p>
            <a:r>
              <a:rPr lang="en-US" sz="1700" dirty="0">
                <a:solidFill>
                  <a:schemeClr val="bg1"/>
                </a:solidFill>
              </a:rPr>
              <a:t>Unlike C, C++, or other languages, Python is dynamically typed</a:t>
            </a:r>
          </a:p>
          <a:p>
            <a:r>
              <a:rPr lang="en-US" sz="1700" dirty="0">
                <a:solidFill>
                  <a:schemeClr val="bg1"/>
                </a:solidFill>
              </a:rPr>
              <a:t>If a variable comes into existence by assigning it a value, how does Python know what data type it is?</a:t>
            </a:r>
          </a:p>
          <a:p>
            <a:pPr lvl="1"/>
            <a:r>
              <a:rPr lang="en-US" sz="1700" dirty="0">
                <a:solidFill>
                  <a:schemeClr val="bg1"/>
                </a:solidFill>
              </a:rPr>
              <a:t>It infers the type from the assignment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CC0316-B4A2-4013-8B41-40D58A266D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5369" y="92363"/>
            <a:ext cx="3123480" cy="6507253"/>
          </a:xfrm>
          <a:prstGeom prst="rect">
            <a:avLst/>
          </a:prstGeom>
        </p:spPr>
      </p:pic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52114B-91F9-4EFF-B3E8-2ECDA648ED1A}"/>
              </a:ext>
            </a:extLst>
          </p:cNvPr>
          <p:cNvSpPr/>
          <p:nvPr/>
        </p:nvSpPr>
        <p:spPr>
          <a:xfrm>
            <a:off x="5583382" y="2445204"/>
            <a:ext cx="4692073" cy="4246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031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8B7DD-C754-4C1C-A90C-81D77E511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Variable 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006C0-7F92-4F45-A837-6C16E1E6C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1754909"/>
            <a:ext cx="3973943" cy="4128655"/>
          </a:xfrm>
        </p:spPr>
        <p:txBody>
          <a:bodyPr>
            <a:normAutofit/>
          </a:bodyPr>
          <a:lstStyle/>
          <a:p>
            <a:r>
              <a:rPr lang="en-US" sz="1700" dirty="0">
                <a:solidFill>
                  <a:schemeClr val="bg1"/>
                </a:solidFill>
              </a:rPr>
              <a:t>Unlike C, C++, or other languages, Python is dynamically typed</a:t>
            </a:r>
          </a:p>
          <a:p>
            <a:r>
              <a:rPr lang="en-US" sz="1700" dirty="0">
                <a:solidFill>
                  <a:schemeClr val="bg1"/>
                </a:solidFill>
              </a:rPr>
              <a:t>If a variable comes into existence by assigning it a value, how does Python know what data type it is?</a:t>
            </a:r>
          </a:p>
          <a:p>
            <a:pPr lvl="1"/>
            <a:r>
              <a:rPr lang="en-US" sz="1700" dirty="0">
                <a:solidFill>
                  <a:schemeClr val="bg1"/>
                </a:solidFill>
              </a:rPr>
              <a:t>It infers the type from the assignment</a:t>
            </a:r>
          </a:p>
          <a:p>
            <a:pPr lvl="1"/>
            <a:r>
              <a:rPr lang="en-US" sz="1700" dirty="0">
                <a:solidFill>
                  <a:schemeClr val="bg1"/>
                </a:solidFill>
              </a:rPr>
              <a:t>integers are preferred over floats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CC0316-B4A2-4013-8B41-40D58A266D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5369" y="92363"/>
            <a:ext cx="3123480" cy="6507253"/>
          </a:xfrm>
          <a:prstGeom prst="rect">
            <a:avLst/>
          </a:prstGeom>
        </p:spPr>
      </p:pic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52114B-91F9-4EFF-B3E8-2ECDA648ED1A}"/>
              </a:ext>
            </a:extLst>
          </p:cNvPr>
          <p:cNvSpPr/>
          <p:nvPr/>
        </p:nvSpPr>
        <p:spPr>
          <a:xfrm>
            <a:off x="5583382" y="4122964"/>
            <a:ext cx="4692073" cy="25690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7119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8B7DD-C754-4C1C-A90C-81D77E511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Variable 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006C0-7F92-4F45-A837-6C16E1E6C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1754909"/>
            <a:ext cx="3973943" cy="4128655"/>
          </a:xfrm>
        </p:spPr>
        <p:txBody>
          <a:bodyPr>
            <a:normAutofit/>
          </a:bodyPr>
          <a:lstStyle/>
          <a:p>
            <a:r>
              <a:rPr lang="en-US" sz="1700" dirty="0">
                <a:solidFill>
                  <a:schemeClr val="bg1"/>
                </a:solidFill>
              </a:rPr>
              <a:t>Unlike C, C++, or other languages, Python is dynamically typed</a:t>
            </a:r>
          </a:p>
          <a:p>
            <a:r>
              <a:rPr lang="en-US" sz="1700" dirty="0">
                <a:solidFill>
                  <a:schemeClr val="bg1"/>
                </a:solidFill>
              </a:rPr>
              <a:t>If a variable comes into existence by assigning it a value, how does Python know what data type it is?</a:t>
            </a:r>
          </a:p>
          <a:p>
            <a:pPr lvl="1"/>
            <a:r>
              <a:rPr lang="en-US" sz="1700" dirty="0">
                <a:solidFill>
                  <a:schemeClr val="bg1"/>
                </a:solidFill>
              </a:rPr>
              <a:t>It infers the type from the assignment</a:t>
            </a:r>
          </a:p>
          <a:p>
            <a:pPr lvl="1"/>
            <a:r>
              <a:rPr lang="en-US" sz="1700" dirty="0">
                <a:solidFill>
                  <a:schemeClr val="bg1"/>
                </a:solidFill>
              </a:rPr>
              <a:t>integers are preferred over floats</a:t>
            </a:r>
          </a:p>
          <a:p>
            <a:pPr lvl="1"/>
            <a:r>
              <a:rPr lang="en-US" sz="1700" dirty="0">
                <a:solidFill>
                  <a:schemeClr val="bg1"/>
                </a:solidFill>
              </a:rPr>
              <a:t>the type of a variable dynamically changes based on need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CC0316-B4A2-4013-8B41-40D58A266D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5369" y="92363"/>
            <a:ext cx="3123480" cy="6507253"/>
          </a:xfrm>
          <a:prstGeom prst="rect">
            <a:avLst/>
          </a:prstGeom>
        </p:spPr>
      </p:pic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0902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654A6-CC92-4F09-9775-48C16DE96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to 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39CA1-C690-46EC-A0FD-78F16302E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7228"/>
            <a:ext cx="8596668" cy="3880773"/>
          </a:xfrm>
        </p:spPr>
        <p:txBody>
          <a:bodyPr/>
          <a:lstStyle/>
          <a:p>
            <a:r>
              <a:rPr lang="en-US" dirty="0"/>
              <a:t>Use the str(value) function to convert a number to a string</a:t>
            </a:r>
          </a:p>
          <a:p>
            <a:pPr lvl="1"/>
            <a:r>
              <a:rPr lang="en-US" dirty="0"/>
              <a:t>str – </a:t>
            </a:r>
            <a:r>
              <a:rPr lang="en-US" b="1" dirty="0"/>
              <a:t>str</a:t>
            </a:r>
            <a:r>
              <a:rPr lang="en-US" dirty="0"/>
              <a:t>ing representation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2F976B-61C5-4FBC-B7E9-6B0C46376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25" y="2163416"/>
            <a:ext cx="8018144" cy="400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6627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ACBF9-1FB3-4C09-8D10-5AE972A0F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8B851-90FC-4D78-8D52-129E098C4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57325"/>
            <a:ext cx="8596668" cy="4584037"/>
          </a:xfrm>
        </p:spPr>
        <p:txBody>
          <a:bodyPr>
            <a:normAutofit/>
          </a:bodyPr>
          <a:lstStyle/>
          <a:p>
            <a:r>
              <a:rPr lang="en-US" sz="2400" dirty="0"/>
              <a:t>Text put into a program to assist the programmer</a:t>
            </a:r>
          </a:p>
          <a:p>
            <a:r>
              <a:rPr lang="en-US" sz="2400" dirty="0"/>
              <a:t>All text which follows a # is ignored by Python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A3866C-B71E-45C4-8310-D204477138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830" y="2644443"/>
            <a:ext cx="8639175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8090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E76B4-3C64-4CBE-986A-88B189A16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B4B29-19A1-44ED-B038-1D2EFD6C4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7523"/>
            <a:ext cx="8596668" cy="500417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Bug</a:t>
            </a:r>
            <a:endParaRPr lang="en-US" dirty="0"/>
          </a:p>
          <a:p>
            <a:pPr lvl="1"/>
            <a:r>
              <a:rPr lang="en-US" sz="2000" dirty="0"/>
              <a:t>An error in a program</a:t>
            </a:r>
          </a:p>
          <a:p>
            <a:r>
              <a:rPr lang="en-US" sz="2200" dirty="0"/>
              <a:t>Types of bugs</a:t>
            </a:r>
          </a:p>
          <a:p>
            <a:pPr lvl="1"/>
            <a:r>
              <a:rPr lang="en-US" sz="2000" dirty="0"/>
              <a:t>Syntax errors</a:t>
            </a:r>
          </a:p>
          <a:p>
            <a:pPr lvl="2"/>
            <a:r>
              <a:rPr lang="en-US" sz="1800" dirty="0"/>
              <a:t>Problems with the syntax of the source code which stops the parser from being able to understand the program</a:t>
            </a:r>
          </a:p>
          <a:p>
            <a:pPr lvl="1"/>
            <a:r>
              <a:rPr lang="en-US" sz="2000" dirty="0"/>
              <a:t>Run-time errors</a:t>
            </a:r>
          </a:p>
          <a:p>
            <a:pPr lvl="2"/>
            <a:r>
              <a:rPr lang="en-US" sz="1800" dirty="0"/>
              <a:t>Errors which occur while the program is running.</a:t>
            </a:r>
          </a:p>
          <a:p>
            <a:pPr lvl="1"/>
            <a:r>
              <a:rPr lang="en-US" sz="2000" dirty="0"/>
              <a:t>Semantic (Logic) errors</a:t>
            </a:r>
          </a:p>
          <a:p>
            <a:pPr lvl="2"/>
            <a:r>
              <a:rPr lang="en-US" sz="1800" dirty="0"/>
              <a:t>Programs which parse and run fine, but do not do what is intended</a:t>
            </a:r>
          </a:p>
          <a:p>
            <a:r>
              <a:rPr lang="en-US" sz="2200" dirty="0"/>
              <a:t>Debugging</a:t>
            </a:r>
          </a:p>
          <a:p>
            <a:pPr lvl="1"/>
            <a:r>
              <a:rPr lang="en-US" sz="2000" dirty="0"/>
              <a:t>The process of removing bugs</a:t>
            </a:r>
          </a:p>
          <a:p>
            <a:pPr lvl="2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157691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748C4-4BC4-47E1-88A7-B11D67EDC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Error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8779C-B947-48DA-874B-761353C9F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20587"/>
            <a:ext cx="8596668" cy="4620776"/>
          </a:xfrm>
        </p:spPr>
        <p:txBody>
          <a:bodyPr>
            <a:normAutofit/>
          </a:bodyPr>
          <a:lstStyle/>
          <a:p>
            <a:r>
              <a:rPr lang="en-US" sz="3200" dirty="0"/>
              <a:t>An error in the grammar of the program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3F2C59-B3E4-4113-95A7-EDE5908B6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370" y="2156546"/>
            <a:ext cx="9506826" cy="259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1641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78047-7CD0-437F-BEB4-4EF0EF776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Run-time Error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55E38-78CB-4CC2-B22A-4AA012431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3164"/>
            <a:ext cx="8596668" cy="4628199"/>
          </a:xfrm>
        </p:spPr>
        <p:txBody>
          <a:bodyPr>
            <a:normAutofit/>
          </a:bodyPr>
          <a:lstStyle/>
          <a:p>
            <a:r>
              <a:rPr lang="en-US" sz="2400" dirty="0"/>
              <a:t>An error which occurs while the program is running which the stops the operation of the Python interpreter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55A0C5-0ECB-48DF-A26C-EF51A8F39A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398" y="2250455"/>
            <a:ext cx="8753620" cy="349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243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F23D0-A09E-4552-9DD8-EF20E4C17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Semantic (Logic) Error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383E0-A919-4297-9B6F-2266FEF18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2395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dirty="0"/>
              <a:t>An error in the logic of a program, causing the program to generate a result different than expected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CC8335-F8CF-4DB0-AD1E-D6E85E0419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118" y="2260601"/>
            <a:ext cx="80391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125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F23D0-A09E-4552-9DD8-EF20E4C17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Semantic (Logic) Error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383E0-A919-4297-9B6F-2266FEF18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2395"/>
            <a:ext cx="8378921" cy="5350914"/>
          </a:xfrm>
        </p:spPr>
        <p:txBody>
          <a:bodyPr>
            <a:normAutofit/>
          </a:bodyPr>
          <a:lstStyle/>
          <a:p>
            <a:r>
              <a:rPr lang="en-US" sz="2400" dirty="0"/>
              <a:t>An error in the logic of a program, causing the program to generate a result different than expected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Note how Python helps find the source of Syntax and Run-time errors, but not Logic errors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CC8335-F8CF-4DB0-AD1E-D6E85E0419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118" y="2260601"/>
            <a:ext cx="80391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944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FDB50-01DB-4250-A2B5-CBF30B4A6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89C4F-EB85-4DA9-B9FE-5B3868C09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8928"/>
            <a:ext cx="8596668" cy="5194335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Python is an interpreted language</a:t>
            </a:r>
          </a:p>
          <a:p>
            <a:pPr lvl="1"/>
            <a:r>
              <a:rPr lang="en-US" sz="2200" dirty="0"/>
              <a:t>A language in which the instructions are executed by an “interpreter” at run time</a:t>
            </a:r>
          </a:p>
          <a:p>
            <a:r>
              <a:rPr lang="en-US" sz="2400" dirty="0"/>
              <a:t>As an interpreted language, Python is relatively easy to port to many environments to be used by various interpreters</a:t>
            </a:r>
          </a:p>
          <a:p>
            <a:pPr lvl="1"/>
            <a:r>
              <a:rPr lang="en-US" sz="2000" dirty="0"/>
              <a:t>Command line</a:t>
            </a:r>
          </a:p>
          <a:p>
            <a:pPr lvl="2"/>
            <a:r>
              <a:rPr lang="en-US" sz="1800" dirty="0"/>
              <a:t>Via the Python interpreter</a:t>
            </a:r>
          </a:p>
          <a:p>
            <a:pPr lvl="1"/>
            <a:r>
              <a:rPr lang="en-US" sz="2000" dirty="0"/>
              <a:t>Script files</a:t>
            </a:r>
          </a:p>
          <a:p>
            <a:pPr lvl="2"/>
            <a:r>
              <a:rPr lang="en-US" sz="1800" dirty="0"/>
              <a:t>Text files containing Python commands</a:t>
            </a:r>
          </a:p>
          <a:p>
            <a:pPr lvl="1"/>
            <a:r>
              <a:rPr lang="en-US" sz="2000" dirty="0" err="1"/>
              <a:t>Jupyter</a:t>
            </a:r>
            <a:r>
              <a:rPr lang="en-US" sz="2000" dirty="0"/>
              <a:t> Notebooks</a:t>
            </a:r>
          </a:p>
          <a:p>
            <a:pPr lvl="2"/>
            <a:r>
              <a:rPr lang="en-US" sz="1800" dirty="0"/>
              <a:t>Used in this course</a:t>
            </a:r>
          </a:p>
          <a:p>
            <a:pPr lvl="1"/>
            <a:r>
              <a:rPr lang="en-US" sz="2000" dirty="0"/>
              <a:t>Game scripting</a:t>
            </a:r>
          </a:p>
          <a:p>
            <a:pPr lvl="2"/>
            <a:r>
              <a:rPr lang="en-US" sz="1800" dirty="0"/>
              <a:t>Blender, Panda3D, </a:t>
            </a:r>
            <a:r>
              <a:rPr lang="en-US" sz="1800" dirty="0" err="1"/>
              <a:t>Kivy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098503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A8BA1-4C86-4108-8ADF-033420E03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95D9A-0AEC-40AA-9B9E-EB5FBF064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7745"/>
            <a:ext cx="8780702" cy="4683617"/>
          </a:xfrm>
        </p:spPr>
        <p:txBody>
          <a:bodyPr/>
          <a:lstStyle/>
          <a:p>
            <a:r>
              <a:rPr lang="en-US" dirty="0"/>
              <a:t>Downey, A. (2016) </a:t>
            </a:r>
            <a:r>
              <a:rPr lang="en-US" i="1" dirty="0"/>
              <a:t>Think Python, Second Edition</a:t>
            </a:r>
            <a:r>
              <a:rPr lang="en-US" dirty="0"/>
              <a:t> Sebastopol, CA:  O’Reilly Media</a:t>
            </a:r>
          </a:p>
        </p:txBody>
      </p:sp>
    </p:spTree>
    <p:extLst>
      <p:ext uri="{BB962C8B-B14F-4D97-AF65-F5344CB8AC3E}">
        <p14:creationId xmlns:p14="http://schemas.microsoft.com/office/powerpoint/2010/main" val="276075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F3C78-4F93-4D0E-84D0-0D294FDC7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19100"/>
            <a:ext cx="8596668" cy="1320800"/>
          </a:xfrm>
        </p:spPr>
        <p:txBody>
          <a:bodyPr/>
          <a:lstStyle/>
          <a:p>
            <a:r>
              <a:rPr lang="en-US"/>
              <a:t>Interpreter command line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E294E5F-EAE1-48EB-83D1-78DE14E867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3" y="1079500"/>
            <a:ext cx="8540749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300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24867-160C-41A8-8AAF-1ADB1C16D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324" y="399032"/>
            <a:ext cx="8596668" cy="1320800"/>
          </a:xfrm>
        </p:spPr>
        <p:txBody>
          <a:bodyPr/>
          <a:lstStyle/>
          <a:p>
            <a:r>
              <a:rPr lang="en-US" dirty="0"/>
              <a:t>Script file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9AFD27-5DDB-4831-989F-BDDFE6463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488" y="1059432"/>
            <a:ext cx="6055350" cy="504835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6D083B8-3CF6-4059-93CC-611A9AB8B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8754" y="2169663"/>
            <a:ext cx="8040301" cy="451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04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3199D-DD1E-407C-B760-EA18D1911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810" y="339777"/>
            <a:ext cx="8596668" cy="1320800"/>
          </a:xfrm>
        </p:spPr>
        <p:txBody>
          <a:bodyPr/>
          <a:lstStyle/>
          <a:p>
            <a:r>
              <a:rPr lang="en-US" dirty="0" err="1"/>
              <a:t>Jupyter</a:t>
            </a:r>
            <a:r>
              <a:rPr lang="en-US" dirty="0"/>
              <a:t> Notebook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E38986-8F0B-474E-A0B5-BBE5D1AA21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490" y="1045600"/>
            <a:ext cx="6962930" cy="561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844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2F5DA-B306-4588-BDD2-DD900198B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7E7AD-0909-44A3-BE80-32920636A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0393"/>
            <a:ext cx="8596668" cy="420007"/>
          </a:xfrm>
        </p:spPr>
        <p:txBody>
          <a:bodyPr/>
          <a:lstStyle/>
          <a:p>
            <a:r>
              <a:rPr lang="en-US" dirty="0"/>
              <a:t>The Python language itself is fairly simple, comprised of only 33 keywords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D59972-CA9F-4043-A914-18AC90B2B7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733393"/>
              </p:ext>
            </p:extLst>
          </p:nvPr>
        </p:nvGraphicFramePr>
        <p:xfrm>
          <a:off x="677334" y="2038199"/>
          <a:ext cx="8128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96459519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2444069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76272241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86978755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1844644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False</a:t>
                      </a:r>
                    </a:p>
                  </a:txBody>
                  <a:tcP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class</a:t>
                      </a:r>
                    </a:p>
                  </a:txBody>
                  <a:tcP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finally</a:t>
                      </a:r>
                    </a:p>
                  </a:txBody>
                  <a:tcP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is</a:t>
                      </a:r>
                    </a:p>
                  </a:txBody>
                  <a:tcP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Return</a:t>
                      </a:r>
                    </a:p>
                  </a:txBody>
                  <a:tcPr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648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continue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lamda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208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nonlocal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693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global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014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elif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yield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4816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assert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697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except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275726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720854-DC5C-45D0-9C64-0277BBA0DB91}"/>
              </a:ext>
            </a:extLst>
          </p:cNvPr>
          <p:cNvSpPr txBox="1">
            <a:spLocks/>
          </p:cNvSpPr>
          <p:nvPr/>
        </p:nvSpPr>
        <p:spPr>
          <a:xfrm>
            <a:off x="677334" y="4801538"/>
            <a:ext cx="8596668" cy="888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power comes from the large number of built-in functions and the wealth of available libraries </a:t>
            </a:r>
          </a:p>
        </p:txBody>
      </p:sp>
    </p:spTree>
    <p:extLst>
      <p:ext uri="{BB962C8B-B14F-4D97-AF65-F5344CB8AC3E}">
        <p14:creationId xmlns:p14="http://schemas.microsoft.com/office/powerpoint/2010/main" val="1590927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2ED567-06B3-4107-9773-BBB6BD786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551D8B-3775-4477-88B7-7B7C350D3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0"/>
            <a:ext cx="465734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901C3D-CFAE-460D-BD0E-7D22164D7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590212" y="0"/>
            <a:ext cx="1059921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7C0EA9-1437-4437-9D20-2BBDA1AA9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721600" y="3721395"/>
            <a:ext cx="4345560" cy="3136604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BB934D2B-85E2-4375-94EE-B66C16BF7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9B445E02-D785-4565-B842-9567BBC09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2C153736-D102-4F57-9DE7-615AFC02B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BA407A52-66F4-4CDE-A726-FF79F3EC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8">
            <a:extLst>
              <a:ext uri="{FF2B5EF4-FFF2-40B4-BE49-F238E27FC236}">
                <a16:creationId xmlns:a16="http://schemas.microsoft.com/office/drawing/2014/main" id="{D28FFB34-4FC3-46F5-B900-D3B774FD0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9">
            <a:extLst>
              <a:ext uri="{FF2B5EF4-FFF2-40B4-BE49-F238E27FC236}">
                <a16:creationId xmlns:a16="http://schemas.microsoft.com/office/drawing/2014/main" id="{205F7B13-ACB5-46BE-8070-0431266B1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D52A0D23-45DD-4DF4-ADE6-A81F409BB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BEB743-1591-42C3-A8B7-8DF5D3959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9658" y="1253067"/>
            <a:ext cx="3371742" cy="4351866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Numeric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076A8-B4FB-43F4-9E6A-141829C6A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839" y="0"/>
            <a:ext cx="7256085" cy="6807199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000" b="1" dirty="0"/>
              <a:t>Recall</a:t>
            </a:r>
            <a:r>
              <a:rPr lang="en-US" sz="2000" dirty="0"/>
              <a:t>:  the purpose of a computer is to compute some value based on some input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Python supports several numeric data types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Integers in four bases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Base 10 (decimal):		432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Base 2 (binary):  		0b110110000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Base 8 (octal):			0o660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Base 16 (hexadecimal):	0x1B0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Range is limited only by hardware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Floating point numbers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Can be expressed as decimal floating point:  432.5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Or Scientific Notation:  4.325e2</a:t>
            </a:r>
          </a:p>
          <a:p>
            <a:pPr lvl="3">
              <a:lnSpc>
                <a:spcPct val="90000"/>
              </a:lnSpc>
            </a:pPr>
            <a:r>
              <a:rPr lang="en-US" sz="1800" dirty="0"/>
              <a:t>e stands for exponent, 4.325e2 is the same as    4.325 X 10</a:t>
            </a:r>
            <a:r>
              <a:rPr lang="en-US" sz="1800" baseline="30000" dirty="0"/>
              <a:t>2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Range is about  (-1.8e308 – 1.8e308)</a:t>
            </a:r>
          </a:p>
          <a:p>
            <a:pPr lvl="3">
              <a:lnSpc>
                <a:spcPct val="90000"/>
              </a:lnSpc>
            </a:pPr>
            <a:r>
              <a:rPr lang="en-US" sz="1800" dirty="0"/>
              <a:t>Higher than 1.79e308 is inf.  </a:t>
            </a:r>
          </a:p>
          <a:p>
            <a:pPr lvl="3">
              <a:lnSpc>
                <a:spcPct val="90000"/>
              </a:lnSpc>
            </a:pPr>
            <a:r>
              <a:rPr lang="en-US" sz="1800" dirty="0"/>
              <a:t>Lower than -1.79e308 is -inf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Complex numbers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(real)+(imaginary)j, i.e. 4+32.5j</a:t>
            </a:r>
          </a:p>
        </p:txBody>
      </p:sp>
    </p:spTree>
    <p:extLst>
      <p:ext uri="{BB962C8B-B14F-4D97-AF65-F5344CB8AC3E}">
        <p14:creationId xmlns:p14="http://schemas.microsoft.com/office/powerpoint/2010/main" val="1365844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87FC35-60AC-4984-A944-BC73B6031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3843375" cy="5545667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String Values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50143-E902-42EB-8EAF-C0DAFCE33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9487" y="609600"/>
            <a:ext cx="6279277" cy="5545667"/>
          </a:xfrm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Strings are sequences of characters</a:t>
            </a:r>
          </a:p>
          <a:p>
            <a:r>
              <a:rPr lang="en-US" sz="2800" dirty="0">
                <a:solidFill>
                  <a:srgbClr val="FFFFFF"/>
                </a:solidFill>
              </a:rPr>
              <a:t>String literals are bounded by either single quotes ‘ or double quotes “</a:t>
            </a:r>
          </a:p>
          <a:p>
            <a:pPr lvl="1"/>
            <a:r>
              <a:rPr lang="en-US" sz="2400" dirty="0">
                <a:solidFill>
                  <a:srgbClr val="FFFFFF"/>
                </a:solidFill>
              </a:rPr>
              <a:t>“Hello World” and ‘Hello World’ are equivalent</a:t>
            </a:r>
          </a:p>
          <a:p>
            <a:pPr lvl="1"/>
            <a:r>
              <a:rPr lang="en-US" sz="2400" dirty="0">
                <a:solidFill>
                  <a:srgbClr val="FFFFFF"/>
                </a:solidFill>
              </a:rPr>
              <a:t>Number in quotes are treated as strings, not numbers</a:t>
            </a:r>
          </a:p>
          <a:p>
            <a:pPr lvl="2"/>
            <a:r>
              <a:rPr lang="en-US" sz="2000" dirty="0">
                <a:solidFill>
                  <a:srgbClr val="FFFFFF"/>
                </a:solidFill>
              </a:rPr>
              <a:t>‘42.0’ does not equal 42.0</a:t>
            </a:r>
          </a:p>
        </p:txBody>
      </p:sp>
    </p:spTree>
    <p:extLst>
      <p:ext uri="{BB962C8B-B14F-4D97-AF65-F5344CB8AC3E}">
        <p14:creationId xmlns:p14="http://schemas.microsoft.com/office/powerpoint/2010/main" val="6079024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1235</Words>
  <Application>Microsoft Office PowerPoint</Application>
  <PresentationFormat>Widescreen</PresentationFormat>
  <Paragraphs>273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Trebuchet MS</vt:lpstr>
      <vt:lpstr>Wingdings 3</vt:lpstr>
      <vt:lpstr>Facet</vt:lpstr>
      <vt:lpstr>Lecture 2 Python Programming &amp; Data Types</vt:lpstr>
      <vt:lpstr>Announcements</vt:lpstr>
      <vt:lpstr>Running Python</vt:lpstr>
      <vt:lpstr>Interpreter command line</vt:lpstr>
      <vt:lpstr>Script file</vt:lpstr>
      <vt:lpstr>Jupyter Notebook</vt:lpstr>
      <vt:lpstr>Python</vt:lpstr>
      <vt:lpstr>Numeric  Values</vt:lpstr>
      <vt:lpstr>String Values</vt:lpstr>
      <vt:lpstr>Boolean Values</vt:lpstr>
      <vt:lpstr>Operators</vt:lpstr>
      <vt:lpstr>Using Operators</vt:lpstr>
      <vt:lpstr>String Operators</vt:lpstr>
      <vt:lpstr>Variables</vt:lpstr>
      <vt:lpstr>Variable names</vt:lpstr>
      <vt:lpstr>Assignments</vt:lpstr>
      <vt:lpstr>Assignments</vt:lpstr>
      <vt:lpstr>Assignments</vt:lpstr>
      <vt:lpstr>Variable Type</vt:lpstr>
      <vt:lpstr>Variable Type</vt:lpstr>
      <vt:lpstr>Variable Type</vt:lpstr>
      <vt:lpstr>Variable Type</vt:lpstr>
      <vt:lpstr>Converting to Strings</vt:lpstr>
      <vt:lpstr>Comments</vt:lpstr>
      <vt:lpstr>Bugs</vt:lpstr>
      <vt:lpstr>Syntax Error</vt:lpstr>
      <vt:lpstr>Run-time Error</vt:lpstr>
      <vt:lpstr>Semantic (Logic) Error</vt:lpstr>
      <vt:lpstr>Semantic (Logic) Error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 Python Programming &amp; Data Types</dc:title>
  <dc:creator>Bryan Burlingame</dc:creator>
  <cp:lastModifiedBy>Bryan Burlingame</cp:lastModifiedBy>
  <cp:revision>10</cp:revision>
  <dcterms:created xsi:type="dcterms:W3CDTF">2018-08-29T06:31:10Z</dcterms:created>
  <dcterms:modified xsi:type="dcterms:W3CDTF">2019-02-06T18:42:32Z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bburling@microsoft.com</vt:lpwstr>
  </property>
  <property fmtid="{D5CDD505-2E9C-101B-9397-08002B2CF9AE}" pid="5" name="MSIP_Label_f42aa342-8706-4288-bd11-ebb85995028c_SetDate">
    <vt:lpwstr>2018-08-29T06:46:12.4244105Z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