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23"/>
  </p:notesMasterIdLst>
  <p:sldIdLst>
    <p:sldId id="256" r:id="rId2"/>
    <p:sldId id="257" r:id="rId3"/>
    <p:sldId id="261" r:id="rId4"/>
    <p:sldId id="262" r:id="rId5"/>
    <p:sldId id="258" r:id="rId6"/>
    <p:sldId id="260" r:id="rId7"/>
    <p:sldId id="263" r:id="rId8"/>
    <p:sldId id="284" r:id="rId9"/>
    <p:sldId id="264" r:id="rId10"/>
    <p:sldId id="266" r:id="rId11"/>
    <p:sldId id="268" r:id="rId12"/>
    <p:sldId id="271" r:id="rId13"/>
    <p:sldId id="272" r:id="rId14"/>
    <p:sldId id="277" r:id="rId15"/>
    <p:sldId id="279" r:id="rId16"/>
    <p:sldId id="280" r:id="rId17"/>
    <p:sldId id="281" r:id="rId18"/>
    <p:sldId id="282" r:id="rId19"/>
    <p:sldId id="283" r:id="rId20"/>
    <p:sldId id="276"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3C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4D7093-3750-424C-89E8-7AA8D188AE31}" v="6" dt="2019-01-30T07:00:08.3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0" autoAdjust="0"/>
    <p:restoredTop sz="94660"/>
  </p:normalViewPr>
  <p:slideViewPr>
    <p:cSldViewPr snapToGrid="0">
      <p:cViewPr varScale="1">
        <p:scale>
          <a:sx n="156" d="100"/>
          <a:sy n="156" d="100"/>
        </p:scale>
        <p:origin x="96" y="12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an Burlingame" userId="c4feaaa9befe0e64" providerId="LiveId" clId="{174D7093-3750-424C-89E8-7AA8D188AE31}"/>
    <pc:docChg chg="undo redo custSel addSld modSld">
      <pc:chgData name="Bryan Burlingame" userId="c4feaaa9befe0e64" providerId="LiveId" clId="{174D7093-3750-424C-89E8-7AA8D188AE31}" dt="2019-01-30T07:00:11.774" v="385" actId="2085"/>
      <pc:docMkLst>
        <pc:docMk/>
      </pc:docMkLst>
      <pc:sldChg chg="modSp">
        <pc:chgData name="Bryan Burlingame" userId="c4feaaa9befe0e64" providerId="LiveId" clId="{174D7093-3750-424C-89E8-7AA8D188AE31}" dt="2019-01-30T06:52:02.694" v="10" actId="20577"/>
        <pc:sldMkLst>
          <pc:docMk/>
          <pc:sldMk cId="3238753466" sldId="256"/>
        </pc:sldMkLst>
        <pc:spChg chg="mod">
          <ac:chgData name="Bryan Burlingame" userId="c4feaaa9befe0e64" providerId="LiveId" clId="{174D7093-3750-424C-89E8-7AA8D188AE31}" dt="2019-01-30T06:52:02.694" v="10" actId="20577"/>
          <ac:spMkLst>
            <pc:docMk/>
            <pc:sldMk cId="3238753466" sldId="256"/>
            <ac:spMk id="3" creationId="{2FF59CFA-3AB7-4096-A468-6BD543B21B0F}"/>
          </ac:spMkLst>
        </pc:spChg>
      </pc:sldChg>
      <pc:sldChg chg="modSp">
        <pc:chgData name="Bryan Burlingame" userId="c4feaaa9befe0e64" providerId="LiveId" clId="{174D7093-3750-424C-89E8-7AA8D188AE31}" dt="2019-01-30T06:56:51.900" v="340" actId="27636"/>
        <pc:sldMkLst>
          <pc:docMk/>
          <pc:sldMk cId="1403563609" sldId="258"/>
        </pc:sldMkLst>
        <pc:spChg chg="mod">
          <ac:chgData name="Bryan Burlingame" userId="c4feaaa9befe0e64" providerId="LiveId" clId="{174D7093-3750-424C-89E8-7AA8D188AE31}" dt="2019-01-30T06:56:51.900" v="340" actId="27636"/>
          <ac:spMkLst>
            <pc:docMk/>
            <pc:sldMk cId="1403563609" sldId="258"/>
            <ac:spMk id="10243" creationId="{00000000-0000-0000-0000-000000000000}"/>
          </ac:spMkLst>
        </pc:spChg>
      </pc:sldChg>
      <pc:sldChg chg="modSp">
        <pc:chgData name="Bryan Burlingame" userId="c4feaaa9befe0e64" providerId="LiveId" clId="{174D7093-3750-424C-89E8-7AA8D188AE31}" dt="2019-01-30T06:57:11.013" v="345" actId="20577"/>
        <pc:sldMkLst>
          <pc:docMk/>
          <pc:sldMk cId="821849833" sldId="260"/>
        </pc:sldMkLst>
        <pc:spChg chg="mod">
          <ac:chgData name="Bryan Burlingame" userId="c4feaaa9befe0e64" providerId="LiveId" clId="{174D7093-3750-424C-89E8-7AA8D188AE31}" dt="2019-01-30T06:57:11.013" v="345" actId="20577"/>
          <ac:spMkLst>
            <pc:docMk/>
            <pc:sldMk cId="821849833" sldId="260"/>
            <ac:spMk id="10243" creationId="{00000000-0000-0000-0000-000000000000}"/>
          </ac:spMkLst>
        </pc:spChg>
      </pc:sldChg>
      <pc:sldChg chg="addSp modSp add">
        <pc:chgData name="Bryan Burlingame" userId="c4feaaa9befe0e64" providerId="LiveId" clId="{174D7093-3750-424C-89E8-7AA8D188AE31}" dt="2019-01-30T07:00:11.774" v="385" actId="2085"/>
        <pc:sldMkLst>
          <pc:docMk/>
          <pc:sldMk cId="2398297289" sldId="284"/>
        </pc:sldMkLst>
        <pc:spChg chg="add mod">
          <ac:chgData name="Bryan Burlingame" userId="c4feaaa9befe0e64" providerId="LiveId" clId="{174D7093-3750-424C-89E8-7AA8D188AE31}" dt="2019-01-30T06:59:48.012" v="381" actId="2085"/>
          <ac:spMkLst>
            <pc:docMk/>
            <pc:sldMk cId="2398297289" sldId="284"/>
            <ac:spMk id="3" creationId="{9189ABEC-3DA8-4D99-8171-6224AEA9E1BE}"/>
          </ac:spMkLst>
        </pc:spChg>
        <pc:spChg chg="add mod">
          <ac:chgData name="Bryan Burlingame" userId="c4feaaa9befe0e64" providerId="LiveId" clId="{174D7093-3750-424C-89E8-7AA8D188AE31}" dt="2019-01-30T07:00:11.774" v="385" actId="2085"/>
          <ac:spMkLst>
            <pc:docMk/>
            <pc:sldMk cId="2398297289" sldId="284"/>
            <ac:spMk id="4" creationId="{68C42331-DE6A-4AAF-B30E-5034C75D7038}"/>
          </ac:spMkLst>
        </pc:spChg>
        <pc:spChg chg="mod">
          <ac:chgData name="Bryan Burlingame" userId="c4feaaa9befe0e64" providerId="LiveId" clId="{174D7093-3750-424C-89E8-7AA8D188AE31}" dt="2019-01-30T06:58:37.685" v="361" actId="12"/>
          <ac:spMkLst>
            <pc:docMk/>
            <pc:sldMk cId="2398297289" sldId="284"/>
            <ac:spMk id="10242" creationId="{00000000-0000-0000-0000-000000000000}"/>
          </ac:spMkLst>
        </pc:spChg>
        <pc:spChg chg="mod">
          <ac:chgData name="Bryan Burlingame" userId="c4feaaa9befe0e64" providerId="LiveId" clId="{174D7093-3750-424C-89E8-7AA8D188AE31}" dt="2019-01-30T06:59:27.039" v="378" actId="12"/>
          <ac:spMkLst>
            <pc:docMk/>
            <pc:sldMk cId="2398297289" sldId="284"/>
            <ac:spMk id="1024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95136-229C-4291-BCFC-96202D8DD7C7}" type="datetimeFigureOut">
              <a:rPr lang="en-US" smtClean="0"/>
              <a:t>1/29/2019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4C31F8-3FD1-4DCF-A6C9-5195BA7F9361}" type="slidenum">
              <a:rPr lang="en-US" smtClean="0"/>
              <a:t>‹#›</a:t>
            </a:fld>
            <a:endParaRPr lang="en-US"/>
          </a:p>
        </p:txBody>
      </p:sp>
    </p:spTree>
    <p:extLst>
      <p:ext uri="{BB962C8B-B14F-4D97-AF65-F5344CB8AC3E}">
        <p14:creationId xmlns:p14="http://schemas.microsoft.com/office/powerpoint/2010/main" val="3168264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4C31F8-3FD1-4DCF-A6C9-5195BA7F9361}" type="slidenum">
              <a:rPr lang="en-US" smtClean="0"/>
              <a:t>1</a:t>
            </a:fld>
            <a:endParaRPr lang="en-US"/>
          </a:p>
        </p:txBody>
      </p:sp>
    </p:spTree>
    <p:extLst>
      <p:ext uri="{BB962C8B-B14F-4D97-AF65-F5344CB8AC3E}">
        <p14:creationId xmlns:p14="http://schemas.microsoft.com/office/powerpoint/2010/main" val="20726948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10</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549067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11</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59262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12</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947855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13</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52852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4C31F8-3FD1-4DCF-A6C9-5195BA7F9361}" type="slidenum">
              <a:rPr lang="en-US" smtClean="0"/>
              <a:t>14</a:t>
            </a:fld>
            <a:endParaRPr lang="en-US"/>
          </a:p>
        </p:txBody>
      </p:sp>
    </p:spTree>
    <p:extLst>
      <p:ext uri="{BB962C8B-B14F-4D97-AF65-F5344CB8AC3E}">
        <p14:creationId xmlns:p14="http://schemas.microsoft.com/office/powerpoint/2010/main" val="15017784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4C31F8-3FD1-4DCF-A6C9-5195BA7F9361}" type="slidenum">
              <a:rPr lang="en-US" smtClean="0"/>
              <a:t>20</a:t>
            </a:fld>
            <a:endParaRPr lang="en-US"/>
          </a:p>
        </p:txBody>
      </p:sp>
    </p:spTree>
    <p:extLst>
      <p:ext uri="{BB962C8B-B14F-4D97-AF65-F5344CB8AC3E}">
        <p14:creationId xmlns:p14="http://schemas.microsoft.com/office/powerpoint/2010/main" val="2477242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4C31F8-3FD1-4DCF-A6C9-5195BA7F9361}" type="slidenum">
              <a:rPr lang="en-US" smtClean="0"/>
              <a:t>21</a:t>
            </a:fld>
            <a:endParaRPr lang="en-US"/>
          </a:p>
        </p:txBody>
      </p:sp>
    </p:spTree>
    <p:extLst>
      <p:ext uri="{BB962C8B-B14F-4D97-AF65-F5344CB8AC3E}">
        <p14:creationId xmlns:p14="http://schemas.microsoft.com/office/powerpoint/2010/main" val="669652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4C31F8-3FD1-4DCF-A6C9-5195BA7F9361}" type="slidenum">
              <a:rPr lang="en-US" smtClean="0"/>
              <a:t>2</a:t>
            </a:fld>
            <a:endParaRPr lang="en-US"/>
          </a:p>
        </p:txBody>
      </p:sp>
    </p:spTree>
    <p:extLst>
      <p:ext uri="{BB962C8B-B14F-4D97-AF65-F5344CB8AC3E}">
        <p14:creationId xmlns:p14="http://schemas.microsoft.com/office/powerpoint/2010/main" val="3136318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3</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3337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4</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34952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5</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52355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6</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250848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7</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3623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BC6293-115D-4C87-931F-9B1B3CB661F4}" type="slidenum">
              <a:rPr lang="en-US" altLang="en-US" smtClean="0"/>
              <a:pPr/>
              <a:t>8</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72884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4C31F8-3FD1-4DCF-A6C9-5195BA7F9361}" type="slidenum">
              <a:rPr lang="en-US" smtClean="0"/>
              <a:t>9</a:t>
            </a:fld>
            <a:endParaRPr lang="en-US"/>
          </a:p>
        </p:txBody>
      </p:sp>
    </p:spTree>
    <p:extLst>
      <p:ext uri="{BB962C8B-B14F-4D97-AF65-F5344CB8AC3E}">
        <p14:creationId xmlns:p14="http://schemas.microsoft.com/office/powerpoint/2010/main" val="2589113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18433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1241939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7559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3321971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67280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39759473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576660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290750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1024780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A64424E-6997-4C9C-98E2-0DFA04784A4A}"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3772963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64424E-6997-4C9C-98E2-0DFA04784A4A}"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097104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64424E-6997-4C9C-98E2-0DFA04784A4A}" type="datetimeFigureOut">
              <a:rPr lang="en-US" smtClean="0"/>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99401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64424E-6997-4C9C-98E2-0DFA04784A4A}" type="datetimeFigureOut">
              <a:rPr lang="en-US" smtClean="0"/>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684477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64424E-6997-4C9C-98E2-0DFA04784A4A}" type="datetimeFigureOut">
              <a:rPr lang="en-US" smtClean="0"/>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39430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A64424E-6997-4C9C-98E2-0DFA04784A4A}"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2462370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A64424E-6997-4C9C-98E2-0DFA04784A4A}"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EC27DC-62EA-4C80-A662-C3B6C9EE5A7E}" type="slidenum">
              <a:rPr lang="en-US" smtClean="0"/>
              <a:t>‹#›</a:t>
            </a:fld>
            <a:endParaRPr lang="en-US"/>
          </a:p>
        </p:txBody>
      </p:sp>
    </p:spTree>
    <p:extLst>
      <p:ext uri="{BB962C8B-B14F-4D97-AF65-F5344CB8AC3E}">
        <p14:creationId xmlns:p14="http://schemas.microsoft.com/office/powerpoint/2010/main" val="3713087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64424E-6997-4C9C-98E2-0DFA04784A4A}" type="datetimeFigureOut">
              <a:rPr lang="en-US" smtClean="0"/>
              <a:t>1/29/2019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EC27DC-62EA-4C80-A662-C3B6C9EE5A7E}" type="slidenum">
              <a:rPr lang="en-US" smtClean="0"/>
              <a:t>‹#›</a:t>
            </a:fld>
            <a:endParaRPr lang="en-US"/>
          </a:p>
        </p:txBody>
      </p:sp>
    </p:spTree>
    <p:extLst>
      <p:ext uri="{BB962C8B-B14F-4D97-AF65-F5344CB8AC3E}">
        <p14:creationId xmlns:p14="http://schemas.microsoft.com/office/powerpoint/2010/main" val="860770079"/>
      </p:ext>
    </p:extLst>
  </p:cSld>
  <p:clrMap bg1="dk1" tx1="lt1" bg2="dk2"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me30.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B0CBA-37A1-4EDC-ADD7-FDD693568D5D}"/>
              </a:ext>
            </a:extLst>
          </p:cNvPr>
          <p:cNvSpPr>
            <a:spLocks noGrp="1"/>
          </p:cNvSpPr>
          <p:nvPr>
            <p:ph type="ctrTitle"/>
          </p:nvPr>
        </p:nvSpPr>
        <p:spPr>
          <a:xfrm>
            <a:off x="0" y="2404531"/>
            <a:ext cx="9935936" cy="1646302"/>
          </a:xfrm>
        </p:spPr>
        <p:txBody>
          <a:bodyPr/>
          <a:lstStyle/>
          <a:p>
            <a:r>
              <a:rPr lang="en-US" sz="5200" dirty="0"/>
              <a:t>Lecture 1: Course Introduction</a:t>
            </a:r>
            <a:endParaRPr lang="en-US" dirty="0"/>
          </a:p>
        </p:txBody>
      </p:sp>
      <p:sp>
        <p:nvSpPr>
          <p:cNvPr id="3" name="Subtitle 2">
            <a:extLst>
              <a:ext uri="{FF2B5EF4-FFF2-40B4-BE49-F238E27FC236}">
                <a16:creationId xmlns:a16="http://schemas.microsoft.com/office/drawing/2014/main" id="{2FF59CFA-3AB7-4096-A468-6BD543B21B0F}"/>
              </a:ext>
            </a:extLst>
          </p:cNvPr>
          <p:cNvSpPr>
            <a:spLocks noGrp="1"/>
          </p:cNvSpPr>
          <p:nvPr>
            <p:ph type="subTitle" idx="1"/>
          </p:nvPr>
        </p:nvSpPr>
        <p:spPr>
          <a:xfrm>
            <a:off x="1482574" y="4064427"/>
            <a:ext cx="7766936" cy="1096899"/>
          </a:xfrm>
        </p:spPr>
        <p:txBody>
          <a:bodyPr>
            <a:noAutofit/>
          </a:bodyPr>
          <a:lstStyle/>
          <a:p>
            <a:r>
              <a:rPr lang="en-US" sz="3200" dirty="0"/>
              <a:t>B Burlingame</a:t>
            </a:r>
          </a:p>
          <a:p>
            <a:r>
              <a:rPr lang="en-US" sz="3200" dirty="0"/>
              <a:t>29 January 2019</a:t>
            </a:r>
          </a:p>
        </p:txBody>
      </p:sp>
    </p:spTree>
    <p:extLst>
      <p:ext uri="{BB962C8B-B14F-4D97-AF65-F5344CB8AC3E}">
        <p14:creationId xmlns:p14="http://schemas.microsoft.com/office/powerpoint/2010/main" val="3238753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2942" y="136072"/>
            <a:ext cx="8596668" cy="1320800"/>
          </a:xfrm>
        </p:spPr>
        <p:txBody>
          <a:bodyPr/>
          <a:lstStyle/>
          <a:p>
            <a:pPr eaLnBrk="1" hangingPunct="1"/>
            <a:r>
              <a:rPr lang="en-US" altLang="en-US" sz="2800" b="1" dirty="0"/>
              <a:t>Computer and Embedded Systems</a:t>
            </a:r>
          </a:p>
        </p:txBody>
      </p:sp>
      <p:sp>
        <p:nvSpPr>
          <p:cNvPr id="10243" name="Rectangle 3"/>
          <p:cNvSpPr>
            <a:spLocks noGrp="1" noChangeArrowheads="1"/>
          </p:cNvSpPr>
          <p:nvPr>
            <p:ph type="body" idx="1"/>
          </p:nvPr>
        </p:nvSpPr>
        <p:spPr>
          <a:xfrm>
            <a:off x="682942" y="612095"/>
            <a:ext cx="8602276" cy="5509759"/>
          </a:xfrm>
        </p:spPr>
        <p:txBody>
          <a:bodyPr>
            <a:noAutofit/>
          </a:bodyPr>
          <a:lstStyle/>
          <a:p>
            <a:pPr>
              <a:lnSpc>
                <a:spcPct val="80000"/>
              </a:lnSpc>
            </a:pPr>
            <a:r>
              <a:rPr lang="en-US" altLang="en-US" sz="2400" dirty="0"/>
              <a:t>What is a computer?</a:t>
            </a:r>
          </a:p>
          <a:p>
            <a:pPr lvl="1">
              <a:lnSpc>
                <a:spcPct val="80000"/>
              </a:lnSpc>
            </a:pPr>
            <a:r>
              <a:rPr lang="en-US" altLang="en-US" sz="2200" dirty="0"/>
              <a:t>A machine which: </a:t>
            </a:r>
          </a:p>
          <a:p>
            <a:pPr marL="1371600" lvl="2" indent="-457200">
              <a:lnSpc>
                <a:spcPct val="80000"/>
              </a:lnSpc>
              <a:buFont typeface="+mj-lt"/>
              <a:buAutoNum type="arabicPeriod"/>
            </a:pPr>
            <a:r>
              <a:rPr lang="en-US" altLang="en-US" sz="2000" dirty="0"/>
              <a:t>Reads input</a:t>
            </a:r>
          </a:p>
          <a:p>
            <a:pPr marL="1371600" lvl="2" indent="-457200">
              <a:lnSpc>
                <a:spcPct val="80000"/>
              </a:lnSpc>
              <a:buFont typeface="+mj-lt"/>
              <a:buAutoNum type="arabicPeriod"/>
            </a:pPr>
            <a:r>
              <a:rPr lang="en-US" altLang="en-US" sz="2000" dirty="0"/>
              <a:t>Runs some computations</a:t>
            </a:r>
          </a:p>
          <a:p>
            <a:pPr marL="1371600" lvl="2" indent="-457200">
              <a:lnSpc>
                <a:spcPct val="80000"/>
              </a:lnSpc>
              <a:buFont typeface="+mj-lt"/>
              <a:buAutoNum type="arabicPeriod"/>
            </a:pPr>
            <a:r>
              <a:rPr lang="en-US" altLang="en-US" sz="2000" dirty="0"/>
              <a:t>Generates output</a:t>
            </a:r>
          </a:p>
          <a:p>
            <a:pPr marL="1371600" lvl="2" indent="-457200">
              <a:lnSpc>
                <a:spcPct val="80000"/>
              </a:lnSpc>
              <a:buFont typeface="+mj-lt"/>
              <a:buAutoNum type="arabicPeriod"/>
            </a:pPr>
            <a:r>
              <a:rPr lang="en-US" altLang="en-US" sz="2000" dirty="0"/>
              <a:t>Repeat</a:t>
            </a:r>
          </a:p>
          <a:p>
            <a:pPr marL="971550" lvl="1" indent="-457200">
              <a:lnSpc>
                <a:spcPct val="80000"/>
              </a:lnSpc>
            </a:pPr>
            <a:r>
              <a:rPr lang="en-US" altLang="en-US" sz="2200" dirty="0"/>
              <a:t>Each of these steps is controllable via a “Program”</a:t>
            </a:r>
          </a:p>
          <a:p>
            <a:pPr marL="571500" indent="-457200">
              <a:lnSpc>
                <a:spcPct val="80000"/>
              </a:lnSpc>
            </a:pPr>
            <a:r>
              <a:rPr lang="en-US" altLang="en-US" sz="2600" dirty="0"/>
              <a:t>What is an embedded system?</a:t>
            </a:r>
          </a:p>
          <a:p>
            <a:pPr marL="971550" lvl="1" indent="-457200">
              <a:lnSpc>
                <a:spcPct val="80000"/>
              </a:lnSpc>
            </a:pPr>
            <a:r>
              <a:rPr lang="en-US" altLang="en-US" sz="2200" dirty="0"/>
              <a:t>A computer embedded into a larger system</a:t>
            </a:r>
          </a:p>
          <a:p>
            <a:pPr marL="571500" indent="-457200">
              <a:lnSpc>
                <a:spcPct val="80000"/>
              </a:lnSpc>
            </a:pPr>
            <a:r>
              <a:rPr lang="en-US" altLang="en-US" sz="2600" dirty="0"/>
              <a:t>What is a program?</a:t>
            </a:r>
          </a:p>
          <a:p>
            <a:pPr marL="971550" lvl="1" indent="-457200">
              <a:lnSpc>
                <a:spcPct val="80000"/>
              </a:lnSpc>
            </a:pPr>
            <a:r>
              <a:rPr lang="en-US" altLang="en-US" sz="2200" dirty="0"/>
              <a:t>An ordered set of instructions defining the function of a computer</a:t>
            </a:r>
          </a:p>
          <a:p>
            <a:pPr marL="971550" lvl="1" indent="-457200">
              <a:lnSpc>
                <a:spcPct val="80000"/>
              </a:lnSpc>
            </a:pPr>
            <a:r>
              <a:rPr lang="en-US" altLang="en-US" sz="2200" dirty="0"/>
              <a:t>Computers understand “Machine Language”</a:t>
            </a:r>
          </a:p>
          <a:p>
            <a:pPr marL="1371600" lvl="2" indent="-457200">
              <a:lnSpc>
                <a:spcPct val="80000"/>
              </a:lnSpc>
            </a:pPr>
            <a:r>
              <a:rPr lang="en-US" altLang="en-US" sz="2000" dirty="0"/>
              <a:t>A series of instructions rendered in zeros and ones, </a:t>
            </a:r>
            <a:r>
              <a:rPr lang="en-US" altLang="en-US" sz="2000" dirty="0" err="1"/>
              <a:t>ons</a:t>
            </a:r>
            <a:r>
              <a:rPr lang="en-US" altLang="en-US" sz="2000" dirty="0"/>
              <a:t> and offs which activate the physical hardware for each instruction</a:t>
            </a:r>
          </a:p>
          <a:p>
            <a:pPr marL="1371600" lvl="2" indent="-457200">
              <a:lnSpc>
                <a:spcPct val="80000"/>
              </a:lnSpc>
            </a:pPr>
            <a:r>
              <a:rPr lang="en-US" altLang="en-US" sz="2000" dirty="0"/>
              <a:t>Machine language is viscously difficult for us humans</a:t>
            </a:r>
          </a:p>
          <a:p>
            <a:pPr lvl="1">
              <a:lnSpc>
                <a:spcPct val="80000"/>
              </a:lnSpc>
            </a:pPr>
            <a:endParaRPr lang="en-US" altLang="en-US" sz="2200" dirty="0"/>
          </a:p>
          <a:p>
            <a:pPr lvl="1">
              <a:lnSpc>
                <a:spcPct val="80000"/>
              </a:lnSpc>
            </a:pPr>
            <a:endParaRPr lang="en-US" altLang="en-US" sz="2200" dirty="0"/>
          </a:p>
          <a:p>
            <a:pPr lvl="1">
              <a:lnSpc>
                <a:spcPct val="80000"/>
              </a:lnSpc>
            </a:pPr>
            <a:endParaRPr lang="en-US" altLang="en-US" sz="2200" dirty="0"/>
          </a:p>
          <a:p>
            <a:pPr>
              <a:lnSpc>
                <a:spcPct val="80000"/>
              </a:lnSpc>
            </a:pPr>
            <a:endParaRPr lang="en-US" altLang="en-US" dirty="0"/>
          </a:p>
        </p:txBody>
      </p:sp>
    </p:spTree>
    <p:extLst>
      <p:ext uri="{BB962C8B-B14F-4D97-AF65-F5344CB8AC3E}">
        <p14:creationId xmlns:p14="http://schemas.microsoft.com/office/powerpoint/2010/main" val="2958672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2800" b="1" dirty="0"/>
              <a:t>Development Process</a:t>
            </a:r>
          </a:p>
        </p:txBody>
      </p:sp>
      <p:sp>
        <p:nvSpPr>
          <p:cNvPr id="10243" name="Rectangle 3"/>
          <p:cNvSpPr>
            <a:spLocks noGrp="1" noChangeArrowheads="1"/>
          </p:cNvSpPr>
          <p:nvPr>
            <p:ph type="body" idx="1"/>
          </p:nvPr>
        </p:nvSpPr>
        <p:spPr>
          <a:xfrm>
            <a:off x="677334" y="1110116"/>
            <a:ext cx="8602276" cy="5509759"/>
          </a:xfrm>
        </p:spPr>
        <p:txBody>
          <a:bodyPr>
            <a:noAutofit/>
          </a:bodyPr>
          <a:lstStyle/>
          <a:p>
            <a:pPr>
              <a:lnSpc>
                <a:spcPct val="80000"/>
              </a:lnSpc>
            </a:pPr>
            <a:r>
              <a:rPr lang="en-US" altLang="en-US" sz="2400" dirty="0"/>
              <a:t>Solution:</a:t>
            </a:r>
          </a:p>
          <a:p>
            <a:pPr lvl="1">
              <a:lnSpc>
                <a:spcPct val="80000"/>
              </a:lnSpc>
            </a:pPr>
            <a:r>
              <a:rPr lang="en-US" altLang="en-US" sz="2000" dirty="0"/>
              <a:t>High level programming language such as Python</a:t>
            </a:r>
          </a:p>
          <a:p>
            <a:pPr>
              <a:lnSpc>
                <a:spcPct val="80000"/>
              </a:lnSpc>
            </a:pPr>
            <a:r>
              <a:rPr lang="en-US" altLang="en-US" sz="2200" dirty="0"/>
              <a:t>Programming language</a:t>
            </a:r>
          </a:p>
          <a:p>
            <a:pPr lvl="1">
              <a:lnSpc>
                <a:spcPct val="80000"/>
              </a:lnSpc>
            </a:pPr>
            <a:r>
              <a:rPr lang="en-US" altLang="en-US" sz="2000" dirty="0"/>
              <a:t>A formal language which has been designed to express computations</a:t>
            </a:r>
          </a:p>
          <a:p>
            <a:pPr lvl="1">
              <a:lnSpc>
                <a:spcPct val="80000"/>
              </a:lnSpc>
            </a:pPr>
            <a:r>
              <a:rPr lang="en-US" altLang="en-US" sz="2000" dirty="0"/>
              <a:t>Follows strict rules of grammar with singular meaning</a:t>
            </a:r>
          </a:p>
          <a:p>
            <a:pPr>
              <a:lnSpc>
                <a:spcPct val="80000"/>
              </a:lnSpc>
            </a:pPr>
            <a:endParaRPr lang="en-US" altLang="en-US" sz="2200" dirty="0"/>
          </a:p>
          <a:p>
            <a:pPr lvl="1">
              <a:lnSpc>
                <a:spcPct val="80000"/>
              </a:lnSpc>
            </a:pPr>
            <a:endParaRPr lang="en-US" altLang="en-US" sz="2000" dirty="0"/>
          </a:p>
          <a:p>
            <a:pPr lvl="1">
              <a:lnSpc>
                <a:spcPct val="80000"/>
              </a:lnSpc>
            </a:pPr>
            <a:endParaRPr lang="en-US" altLang="en-US" sz="2200" dirty="0"/>
          </a:p>
          <a:p>
            <a:pPr lvl="1">
              <a:lnSpc>
                <a:spcPct val="80000"/>
              </a:lnSpc>
            </a:pPr>
            <a:endParaRPr lang="en-US" altLang="en-US" sz="2200" dirty="0"/>
          </a:p>
          <a:p>
            <a:pPr lvl="1">
              <a:lnSpc>
                <a:spcPct val="80000"/>
              </a:lnSpc>
            </a:pPr>
            <a:endParaRPr lang="en-US" altLang="en-US" sz="2200" dirty="0"/>
          </a:p>
          <a:p>
            <a:pPr>
              <a:lnSpc>
                <a:spcPct val="80000"/>
              </a:lnSpc>
            </a:pPr>
            <a:endParaRPr lang="en-US" altLang="en-US" dirty="0"/>
          </a:p>
        </p:txBody>
      </p:sp>
    </p:spTree>
    <p:extLst>
      <p:ext uri="{BB962C8B-B14F-4D97-AF65-F5344CB8AC3E}">
        <p14:creationId xmlns:p14="http://schemas.microsoft.com/office/powerpoint/2010/main" val="135600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2800" b="1" dirty="0"/>
              <a:t>Python</a:t>
            </a:r>
          </a:p>
        </p:txBody>
      </p:sp>
      <p:sp>
        <p:nvSpPr>
          <p:cNvPr id="10243" name="Rectangle 3"/>
          <p:cNvSpPr>
            <a:spLocks noGrp="1" noChangeArrowheads="1"/>
          </p:cNvSpPr>
          <p:nvPr>
            <p:ph type="body" idx="1"/>
          </p:nvPr>
        </p:nvSpPr>
        <p:spPr>
          <a:xfrm>
            <a:off x="677334" y="1110116"/>
            <a:ext cx="8602276" cy="5509759"/>
          </a:xfrm>
        </p:spPr>
        <p:txBody>
          <a:bodyPr>
            <a:noAutofit/>
          </a:bodyPr>
          <a:lstStyle/>
          <a:p>
            <a:pPr>
              <a:lnSpc>
                <a:spcPct val="80000"/>
              </a:lnSpc>
            </a:pPr>
            <a:r>
              <a:rPr lang="en-US" altLang="en-US" sz="2400" dirty="0"/>
              <a:t>2007, 2010 Language of the year by TIOBE</a:t>
            </a:r>
          </a:p>
          <a:p>
            <a:pPr>
              <a:lnSpc>
                <a:spcPct val="80000"/>
              </a:lnSpc>
            </a:pPr>
            <a:r>
              <a:rPr lang="en-US" altLang="en-US" sz="2400" dirty="0"/>
              <a:t>4</a:t>
            </a:r>
            <a:r>
              <a:rPr lang="en-US" altLang="en-US" sz="2400" baseline="30000" dirty="0"/>
              <a:t>th</a:t>
            </a:r>
            <a:r>
              <a:rPr lang="en-US" altLang="en-US" sz="2400" dirty="0"/>
              <a:t> most popular language (and climbing)</a:t>
            </a:r>
          </a:p>
          <a:p>
            <a:pPr lvl="1">
              <a:lnSpc>
                <a:spcPct val="80000"/>
              </a:lnSpc>
            </a:pPr>
            <a:r>
              <a:rPr lang="en-US" altLang="en-US" dirty="0"/>
              <a:t>Java, C, &amp; C++ are ahead (though both Java and C++ are in decline)</a:t>
            </a:r>
          </a:p>
          <a:p>
            <a:pPr>
              <a:lnSpc>
                <a:spcPct val="80000"/>
              </a:lnSpc>
            </a:pPr>
            <a:r>
              <a:rPr lang="en-US" altLang="en-US" sz="2400" dirty="0"/>
              <a:t>What is Python and why are we learning it?</a:t>
            </a:r>
          </a:p>
          <a:p>
            <a:pPr lvl="1">
              <a:lnSpc>
                <a:spcPct val="80000"/>
              </a:lnSpc>
            </a:pPr>
            <a:r>
              <a:rPr lang="en-US" altLang="en-US" sz="2000" dirty="0">
                <a:solidFill>
                  <a:schemeClr val="accent5">
                    <a:lumMod val="60000"/>
                    <a:lumOff val="40000"/>
                  </a:schemeClr>
                </a:solidFill>
              </a:rPr>
              <a:t>Fast development</a:t>
            </a:r>
            <a:r>
              <a:rPr lang="en-US" altLang="en-US" sz="2000" dirty="0"/>
              <a:t>:  Python is an interpreted language, the edit-test-debug cycle is quick</a:t>
            </a:r>
          </a:p>
          <a:p>
            <a:pPr lvl="1">
              <a:lnSpc>
                <a:spcPct val="80000"/>
              </a:lnSpc>
            </a:pPr>
            <a:r>
              <a:rPr lang="en-US" altLang="en-US" sz="2000" dirty="0">
                <a:solidFill>
                  <a:schemeClr val="accent5">
                    <a:lumMod val="60000"/>
                    <a:lumOff val="40000"/>
                  </a:schemeClr>
                </a:solidFill>
              </a:rPr>
              <a:t>Easy to code</a:t>
            </a:r>
            <a:r>
              <a:rPr lang="en-US" altLang="en-US" sz="2000" dirty="0"/>
              <a:t>:  Python is a relatively new language, the syntax is clear and fairly easy to read</a:t>
            </a:r>
          </a:p>
          <a:p>
            <a:pPr lvl="1">
              <a:lnSpc>
                <a:spcPct val="80000"/>
              </a:lnSpc>
            </a:pPr>
            <a:r>
              <a:rPr lang="en-US" altLang="en-US" sz="2000" dirty="0">
                <a:solidFill>
                  <a:schemeClr val="accent5">
                    <a:lumMod val="60000"/>
                    <a:lumOff val="40000"/>
                  </a:schemeClr>
                </a:solidFill>
              </a:rPr>
              <a:t>Modular</a:t>
            </a:r>
            <a:r>
              <a:rPr lang="en-US" altLang="en-US" sz="2000" dirty="0"/>
              <a:t>:  There are thousands of packages targeted at scientific and engineering computing which are easy to install and easy to use</a:t>
            </a:r>
          </a:p>
          <a:p>
            <a:pPr lvl="1">
              <a:lnSpc>
                <a:spcPct val="80000"/>
              </a:lnSpc>
            </a:pPr>
            <a:r>
              <a:rPr lang="en-US" altLang="en-US" sz="2000" dirty="0">
                <a:solidFill>
                  <a:schemeClr val="accent5">
                    <a:lumMod val="60000"/>
                    <a:lumOff val="40000"/>
                  </a:schemeClr>
                </a:solidFill>
              </a:rPr>
              <a:t>Popular</a:t>
            </a:r>
            <a:r>
              <a:rPr lang="en-US" altLang="en-US" sz="2000" dirty="0"/>
              <a:t>:  Python is widely used in industry for systems automation and data analysis</a:t>
            </a:r>
          </a:p>
          <a:p>
            <a:pPr>
              <a:lnSpc>
                <a:spcPct val="80000"/>
              </a:lnSpc>
            </a:pPr>
            <a:r>
              <a:rPr lang="en-US" altLang="en-US" sz="2200" dirty="0"/>
              <a:t>Frequently, the most expensive part of an engineering project is an engineer’s time.  Python minimizes those tasks which cost engineering time.</a:t>
            </a:r>
          </a:p>
          <a:p>
            <a:pPr marL="0" indent="0">
              <a:lnSpc>
                <a:spcPct val="80000"/>
              </a:lnSpc>
              <a:buNone/>
            </a:pPr>
            <a:endParaRPr lang="en-US" altLang="en-US" sz="2200" dirty="0"/>
          </a:p>
          <a:p>
            <a:pPr>
              <a:lnSpc>
                <a:spcPct val="80000"/>
              </a:lnSpc>
            </a:pPr>
            <a:endParaRPr lang="en-US" altLang="en-US" sz="2200" dirty="0"/>
          </a:p>
          <a:p>
            <a:pPr lvl="1">
              <a:lnSpc>
                <a:spcPct val="80000"/>
              </a:lnSpc>
            </a:pPr>
            <a:endParaRPr lang="en-US" altLang="en-US" sz="2000" dirty="0"/>
          </a:p>
          <a:p>
            <a:pPr lvl="1">
              <a:lnSpc>
                <a:spcPct val="80000"/>
              </a:lnSpc>
            </a:pPr>
            <a:endParaRPr lang="en-US" altLang="en-US" sz="2200" dirty="0"/>
          </a:p>
          <a:p>
            <a:pPr lvl="1">
              <a:lnSpc>
                <a:spcPct val="80000"/>
              </a:lnSpc>
            </a:pPr>
            <a:endParaRPr lang="en-US" altLang="en-US" sz="2200" dirty="0"/>
          </a:p>
          <a:p>
            <a:pPr lvl="1">
              <a:lnSpc>
                <a:spcPct val="80000"/>
              </a:lnSpc>
            </a:pPr>
            <a:endParaRPr lang="en-US" altLang="en-US" sz="2200" dirty="0"/>
          </a:p>
          <a:p>
            <a:pPr>
              <a:lnSpc>
                <a:spcPct val="80000"/>
              </a:lnSpc>
            </a:pPr>
            <a:endParaRPr lang="en-US" altLang="en-US" dirty="0"/>
          </a:p>
        </p:txBody>
      </p:sp>
    </p:spTree>
    <p:extLst>
      <p:ext uri="{BB962C8B-B14F-4D97-AF65-F5344CB8AC3E}">
        <p14:creationId xmlns:p14="http://schemas.microsoft.com/office/powerpoint/2010/main" val="1276248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2800" b="1" dirty="0"/>
              <a:t>Python</a:t>
            </a:r>
          </a:p>
        </p:txBody>
      </p:sp>
      <p:sp>
        <p:nvSpPr>
          <p:cNvPr id="10243" name="Rectangle 3"/>
          <p:cNvSpPr>
            <a:spLocks noGrp="1" noChangeArrowheads="1"/>
          </p:cNvSpPr>
          <p:nvPr>
            <p:ph type="body" idx="1"/>
          </p:nvPr>
        </p:nvSpPr>
        <p:spPr>
          <a:xfrm>
            <a:off x="677334" y="1110116"/>
            <a:ext cx="8602276" cy="5509759"/>
          </a:xfrm>
        </p:spPr>
        <p:txBody>
          <a:bodyPr>
            <a:noAutofit/>
          </a:bodyPr>
          <a:lstStyle/>
          <a:p>
            <a:pPr>
              <a:lnSpc>
                <a:spcPct val="80000"/>
              </a:lnSpc>
            </a:pPr>
            <a:r>
              <a:rPr lang="en-US" altLang="en-US" sz="2400" dirty="0"/>
              <a:t>If Python is so great, why do other languages even exist (i.e. what are Python’s weaknesses)?</a:t>
            </a:r>
          </a:p>
          <a:p>
            <a:pPr lvl="1">
              <a:lnSpc>
                <a:spcPct val="80000"/>
              </a:lnSpc>
            </a:pPr>
            <a:r>
              <a:rPr lang="en-US" altLang="en-US" sz="2000" dirty="0">
                <a:solidFill>
                  <a:schemeClr val="accent5">
                    <a:lumMod val="60000"/>
                    <a:lumOff val="40000"/>
                  </a:schemeClr>
                </a:solidFill>
              </a:rPr>
              <a:t>Computationally slow</a:t>
            </a:r>
            <a:r>
              <a:rPr lang="en-US" altLang="en-US" sz="2000" dirty="0"/>
              <a:t>: By being easy to program, the Python interpreter must do a lot of work to execute each command</a:t>
            </a:r>
          </a:p>
          <a:p>
            <a:pPr lvl="1">
              <a:lnSpc>
                <a:spcPct val="80000"/>
              </a:lnSpc>
            </a:pPr>
            <a:r>
              <a:rPr lang="en-US" altLang="en-US" sz="2000" dirty="0">
                <a:solidFill>
                  <a:schemeClr val="accent5">
                    <a:lumMod val="60000"/>
                    <a:lumOff val="40000"/>
                  </a:schemeClr>
                </a:solidFill>
              </a:rPr>
              <a:t>Memory inefficient</a:t>
            </a:r>
            <a:r>
              <a:rPr lang="en-US" altLang="en-US" sz="2000" dirty="0"/>
              <a:t>:  See above</a:t>
            </a:r>
          </a:p>
          <a:p>
            <a:pPr lvl="1">
              <a:lnSpc>
                <a:spcPct val="80000"/>
              </a:lnSpc>
            </a:pPr>
            <a:r>
              <a:rPr lang="en-US" altLang="en-US" sz="2000" dirty="0">
                <a:solidFill>
                  <a:schemeClr val="accent5">
                    <a:lumMod val="60000"/>
                    <a:lumOff val="40000"/>
                  </a:schemeClr>
                </a:solidFill>
              </a:rPr>
              <a:t>Very high level</a:t>
            </a:r>
            <a:r>
              <a:rPr lang="en-US" altLang="en-US" sz="2000" dirty="0"/>
              <a:t>:  Since so much is being done for the programmer, the programmer cannot control many aspects of how the program runs.  Further, the programmer cannot directly interface with hardware unless some module exist allowing such interaction</a:t>
            </a:r>
          </a:p>
          <a:p>
            <a:pPr>
              <a:lnSpc>
                <a:spcPct val="80000"/>
              </a:lnSpc>
            </a:pPr>
            <a:r>
              <a:rPr lang="en-US" altLang="en-US" sz="2200" dirty="0"/>
              <a:t>When computational efficiency outweighs programmer time, a different language is usually used.</a:t>
            </a:r>
          </a:p>
          <a:p>
            <a:pPr lvl="1">
              <a:lnSpc>
                <a:spcPct val="80000"/>
              </a:lnSpc>
            </a:pPr>
            <a:endParaRPr lang="en-US" altLang="en-US" sz="2000" dirty="0"/>
          </a:p>
          <a:p>
            <a:pPr lvl="1">
              <a:lnSpc>
                <a:spcPct val="80000"/>
              </a:lnSpc>
            </a:pPr>
            <a:endParaRPr lang="en-US" altLang="en-US" sz="2000" dirty="0"/>
          </a:p>
          <a:p>
            <a:pPr marL="457200" lvl="1" indent="0">
              <a:lnSpc>
                <a:spcPct val="80000"/>
              </a:lnSpc>
              <a:buNone/>
            </a:pPr>
            <a:endParaRPr lang="en-US" altLang="en-US" sz="2200" dirty="0"/>
          </a:p>
          <a:p>
            <a:pPr marL="0" indent="0">
              <a:lnSpc>
                <a:spcPct val="80000"/>
              </a:lnSpc>
              <a:buNone/>
            </a:pPr>
            <a:endParaRPr lang="en-US" altLang="en-US" sz="2200" dirty="0"/>
          </a:p>
          <a:p>
            <a:pPr>
              <a:lnSpc>
                <a:spcPct val="80000"/>
              </a:lnSpc>
            </a:pPr>
            <a:endParaRPr lang="en-US" altLang="en-US" sz="2200" dirty="0"/>
          </a:p>
          <a:p>
            <a:pPr lvl="1">
              <a:lnSpc>
                <a:spcPct val="80000"/>
              </a:lnSpc>
            </a:pPr>
            <a:endParaRPr lang="en-US" altLang="en-US" sz="2000" dirty="0"/>
          </a:p>
          <a:p>
            <a:pPr lvl="1">
              <a:lnSpc>
                <a:spcPct val="80000"/>
              </a:lnSpc>
            </a:pPr>
            <a:endParaRPr lang="en-US" altLang="en-US" sz="2200" dirty="0"/>
          </a:p>
          <a:p>
            <a:pPr lvl="1">
              <a:lnSpc>
                <a:spcPct val="80000"/>
              </a:lnSpc>
            </a:pPr>
            <a:endParaRPr lang="en-US" altLang="en-US" sz="2200" dirty="0"/>
          </a:p>
          <a:p>
            <a:pPr lvl="1">
              <a:lnSpc>
                <a:spcPct val="80000"/>
              </a:lnSpc>
            </a:pPr>
            <a:endParaRPr lang="en-US" altLang="en-US" sz="2200" dirty="0"/>
          </a:p>
          <a:p>
            <a:pPr>
              <a:lnSpc>
                <a:spcPct val="80000"/>
              </a:lnSpc>
            </a:pPr>
            <a:endParaRPr lang="en-US" altLang="en-US" dirty="0"/>
          </a:p>
        </p:txBody>
      </p:sp>
    </p:spTree>
    <p:extLst>
      <p:ext uri="{BB962C8B-B14F-4D97-AF65-F5344CB8AC3E}">
        <p14:creationId xmlns:p14="http://schemas.microsoft.com/office/powerpoint/2010/main" val="119651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B86FD7-2AAA-435B-ADD5-C0ADD94C4E60}"/>
              </a:ext>
            </a:extLst>
          </p:cNvPr>
          <p:cNvSpPr/>
          <p:nvPr/>
        </p:nvSpPr>
        <p:spPr>
          <a:xfrm>
            <a:off x="677334" y="1270000"/>
            <a:ext cx="6096000" cy="369332"/>
          </a:xfrm>
          <a:prstGeom prst="rect">
            <a:avLst/>
          </a:prstGeom>
        </p:spPr>
        <p:txBody>
          <a:bodyPr>
            <a:spAutoFit/>
          </a:bodyPr>
          <a:lstStyle/>
          <a:p>
            <a:r>
              <a:rPr lang="en-US" dirty="0">
                <a:solidFill>
                  <a:srgbClr val="00B0F0"/>
                </a:solidFill>
                <a:latin typeface="Consolas" panose="020B0609020204030204" pitchFamily="49" charset="0"/>
              </a:rPr>
              <a:t>print</a:t>
            </a:r>
            <a:r>
              <a:rPr lang="en-US" dirty="0">
                <a:latin typeface="Consolas" panose="020B0609020204030204" pitchFamily="49" charset="0"/>
              </a:rPr>
              <a:t> (</a:t>
            </a:r>
            <a:r>
              <a:rPr lang="en-US" dirty="0">
                <a:solidFill>
                  <a:schemeClr val="accent4">
                    <a:lumMod val="60000"/>
                    <a:lumOff val="40000"/>
                  </a:schemeClr>
                </a:solidFill>
                <a:latin typeface="Consolas" panose="020B0609020204030204" pitchFamily="49" charset="0"/>
              </a:rPr>
              <a:t>‘Hello World’</a:t>
            </a:r>
            <a:r>
              <a:rPr lang="en-US" dirty="0">
                <a:latin typeface="Consolas" panose="020B0609020204030204" pitchFamily="49" charset="0"/>
              </a:rPr>
              <a:t>)</a:t>
            </a:r>
            <a:endParaRPr lang="en-US" dirty="0"/>
          </a:p>
        </p:txBody>
      </p:sp>
      <p:sp>
        <p:nvSpPr>
          <p:cNvPr id="5" name="Rectangle 2">
            <a:extLst>
              <a:ext uri="{FF2B5EF4-FFF2-40B4-BE49-F238E27FC236}">
                <a16:creationId xmlns:a16="http://schemas.microsoft.com/office/drawing/2014/main" id="{567D8E72-BBA5-4757-B900-B942BFC21F93}"/>
              </a:ext>
            </a:extLst>
          </p:cNvPr>
          <p:cNvSpPr>
            <a:spLocks noGrp="1" noChangeArrowheads="1"/>
          </p:cNvSpPr>
          <p:nvPr>
            <p:ph type="title"/>
          </p:nvPr>
        </p:nvSpPr>
        <p:spPr>
          <a:xfrm>
            <a:off x="677334" y="609600"/>
            <a:ext cx="8596668" cy="523164"/>
          </a:xfrm>
        </p:spPr>
        <p:txBody>
          <a:bodyPr/>
          <a:lstStyle/>
          <a:p>
            <a:pPr eaLnBrk="1" hangingPunct="1"/>
            <a:r>
              <a:rPr lang="en-US" altLang="en-US" sz="2800" b="1" dirty="0"/>
              <a:t>Hello World</a:t>
            </a:r>
          </a:p>
        </p:txBody>
      </p:sp>
    </p:spTree>
    <p:extLst>
      <p:ext uri="{BB962C8B-B14F-4D97-AF65-F5344CB8AC3E}">
        <p14:creationId xmlns:p14="http://schemas.microsoft.com/office/powerpoint/2010/main" val="1594271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0E2E2-3FD4-40E6-A756-4CE4D71F02A1}"/>
              </a:ext>
            </a:extLst>
          </p:cNvPr>
          <p:cNvSpPr>
            <a:spLocks noGrp="1"/>
          </p:cNvSpPr>
          <p:nvPr>
            <p:ph type="title"/>
          </p:nvPr>
        </p:nvSpPr>
        <p:spPr/>
        <p:txBody>
          <a:bodyPr/>
          <a:lstStyle/>
          <a:p>
            <a:r>
              <a:rPr lang="en-US" dirty="0"/>
              <a:t>Running Python</a:t>
            </a:r>
          </a:p>
        </p:txBody>
      </p:sp>
      <p:sp>
        <p:nvSpPr>
          <p:cNvPr id="3" name="Content Placeholder 2">
            <a:extLst>
              <a:ext uri="{FF2B5EF4-FFF2-40B4-BE49-F238E27FC236}">
                <a16:creationId xmlns:a16="http://schemas.microsoft.com/office/drawing/2014/main" id="{30FD229F-95BA-4925-8D6B-776E46F46539}"/>
              </a:ext>
            </a:extLst>
          </p:cNvPr>
          <p:cNvSpPr>
            <a:spLocks noGrp="1"/>
          </p:cNvSpPr>
          <p:nvPr>
            <p:ph idx="1"/>
          </p:nvPr>
        </p:nvSpPr>
        <p:spPr>
          <a:xfrm>
            <a:off x="677334" y="1428751"/>
            <a:ext cx="8596668" cy="4612612"/>
          </a:xfrm>
        </p:spPr>
        <p:txBody>
          <a:bodyPr/>
          <a:lstStyle/>
          <a:p>
            <a:r>
              <a:rPr lang="en-US" dirty="0"/>
              <a:t>As an interpreted language, Python is fairly easy to port to many environments</a:t>
            </a:r>
          </a:p>
          <a:p>
            <a:pPr lvl="1"/>
            <a:r>
              <a:rPr lang="en-US" dirty="0"/>
              <a:t>Interpreter command line</a:t>
            </a:r>
          </a:p>
          <a:p>
            <a:pPr lvl="1"/>
            <a:r>
              <a:rPr lang="en-US" dirty="0"/>
              <a:t>Script files</a:t>
            </a:r>
          </a:p>
          <a:p>
            <a:pPr lvl="1"/>
            <a:r>
              <a:rPr lang="en-US" dirty="0" err="1"/>
              <a:t>Jupyter</a:t>
            </a:r>
            <a:r>
              <a:rPr lang="en-US" dirty="0"/>
              <a:t> Notebooks</a:t>
            </a:r>
          </a:p>
        </p:txBody>
      </p:sp>
    </p:spTree>
    <p:extLst>
      <p:ext uri="{BB962C8B-B14F-4D97-AF65-F5344CB8AC3E}">
        <p14:creationId xmlns:p14="http://schemas.microsoft.com/office/powerpoint/2010/main" val="2482951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F3C78-4F93-4D0E-84D0-0D294FDC7069}"/>
              </a:ext>
            </a:extLst>
          </p:cNvPr>
          <p:cNvSpPr>
            <a:spLocks noGrp="1"/>
          </p:cNvSpPr>
          <p:nvPr>
            <p:ph type="title"/>
          </p:nvPr>
        </p:nvSpPr>
        <p:spPr>
          <a:xfrm>
            <a:off x="677334" y="419100"/>
            <a:ext cx="8596668" cy="1320800"/>
          </a:xfrm>
        </p:spPr>
        <p:txBody>
          <a:bodyPr/>
          <a:lstStyle/>
          <a:p>
            <a:r>
              <a:rPr lang="en-US" dirty="0"/>
              <a:t>Interpreter command line</a:t>
            </a:r>
          </a:p>
        </p:txBody>
      </p:sp>
      <p:pic>
        <p:nvPicPr>
          <p:cNvPr id="5" name="Content Placeholder 4">
            <a:extLst>
              <a:ext uri="{FF2B5EF4-FFF2-40B4-BE49-F238E27FC236}">
                <a16:creationId xmlns:a16="http://schemas.microsoft.com/office/drawing/2014/main" id="{FE294E5F-EAE1-48EB-83D1-78DE14E8678C}"/>
              </a:ext>
            </a:extLst>
          </p:cNvPr>
          <p:cNvPicPr>
            <a:picLocks noGrp="1" noChangeAspect="1"/>
          </p:cNvPicPr>
          <p:nvPr>
            <p:ph idx="1"/>
          </p:nvPr>
        </p:nvPicPr>
        <p:blipFill>
          <a:blip r:embed="rId2"/>
          <a:stretch>
            <a:fillRect/>
          </a:stretch>
        </p:blipFill>
        <p:spPr>
          <a:xfrm>
            <a:off x="677333" y="1079500"/>
            <a:ext cx="8540749" cy="4876800"/>
          </a:xfrm>
          <a:prstGeom prst="rect">
            <a:avLst/>
          </a:prstGeom>
        </p:spPr>
      </p:pic>
    </p:spTree>
    <p:extLst>
      <p:ext uri="{BB962C8B-B14F-4D97-AF65-F5344CB8AC3E}">
        <p14:creationId xmlns:p14="http://schemas.microsoft.com/office/powerpoint/2010/main" val="1695300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24867-160C-41A8-8AAF-1ADB1C16D046}"/>
              </a:ext>
            </a:extLst>
          </p:cNvPr>
          <p:cNvSpPr>
            <a:spLocks noGrp="1"/>
          </p:cNvSpPr>
          <p:nvPr>
            <p:ph type="title"/>
          </p:nvPr>
        </p:nvSpPr>
        <p:spPr>
          <a:xfrm>
            <a:off x="692324" y="399032"/>
            <a:ext cx="8596668" cy="1320800"/>
          </a:xfrm>
        </p:spPr>
        <p:txBody>
          <a:bodyPr/>
          <a:lstStyle/>
          <a:p>
            <a:r>
              <a:rPr lang="en-US" dirty="0"/>
              <a:t>Script file</a:t>
            </a:r>
          </a:p>
        </p:txBody>
      </p:sp>
      <p:pic>
        <p:nvPicPr>
          <p:cNvPr id="5" name="Picture 4">
            <a:extLst>
              <a:ext uri="{FF2B5EF4-FFF2-40B4-BE49-F238E27FC236}">
                <a16:creationId xmlns:a16="http://schemas.microsoft.com/office/drawing/2014/main" id="{9B9AFD27-5DDB-4831-989F-BDDFE6463A29}"/>
              </a:ext>
            </a:extLst>
          </p:cNvPr>
          <p:cNvPicPr>
            <a:picLocks noChangeAspect="1"/>
          </p:cNvPicPr>
          <p:nvPr/>
        </p:nvPicPr>
        <p:blipFill>
          <a:blip r:embed="rId2"/>
          <a:stretch>
            <a:fillRect/>
          </a:stretch>
        </p:blipFill>
        <p:spPr>
          <a:xfrm>
            <a:off x="779488" y="1059432"/>
            <a:ext cx="6055350" cy="5048354"/>
          </a:xfrm>
          <a:prstGeom prst="rect">
            <a:avLst/>
          </a:prstGeom>
        </p:spPr>
      </p:pic>
      <p:pic>
        <p:nvPicPr>
          <p:cNvPr id="4" name="Picture 3">
            <a:extLst>
              <a:ext uri="{FF2B5EF4-FFF2-40B4-BE49-F238E27FC236}">
                <a16:creationId xmlns:a16="http://schemas.microsoft.com/office/drawing/2014/main" id="{46D083B8-3CF6-4059-93CC-611A9AB8BEC6}"/>
              </a:ext>
            </a:extLst>
          </p:cNvPr>
          <p:cNvPicPr>
            <a:picLocks noChangeAspect="1"/>
          </p:cNvPicPr>
          <p:nvPr/>
        </p:nvPicPr>
        <p:blipFill>
          <a:blip r:embed="rId3"/>
          <a:stretch>
            <a:fillRect/>
          </a:stretch>
        </p:blipFill>
        <p:spPr>
          <a:xfrm>
            <a:off x="1898754" y="2169663"/>
            <a:ext cx="8040301" cy="4515949"/>
          </a:xfrm>
          <a:prstGeom prst="rect">
            <a:avLst/>
          </a:prstGeom>
        </p:spPr>
      </p:pic>
    </p:spTree>
    <p:extLst>
      <p:ext uri="{BB962C8B-B14F-4D97-AF65-F5344CB8AC3E}">
        <p14:creationId xmlns:p14="http://schemas.microsoft.com/office/powerpoint/2010/main" val="1215604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3199D-DD1E-407C-B760-EA18D1911067}"/>
              </a:ext>
            </a:extLst>
          </p:cNvPr>
          <p:cNvSpPr>
            <a:spLocks noGrp="1"/>
          </p:cNvSpPr>
          <p:nvPr>
            <p:ph type="title"/>
          </p:nvPr>
        </p:nvSpPr>
        <p:spPr>
          <a:xfrm>
            <a:off x="714810" y="339777"/>
            <a:ext cx="8596668" cy="1320800"/>
          </a:xfrm>
        </p:spPr>
        <p:txBody>
          <a:bodyPr/>
          <a:lstStyle/>
          <a:p>
            <a:r>
              <a:rPr lang="en-US" dirty="0" err="1"/>
              <a:t>Jupyter</a:t>
            </a:r>
            <a:r>
              <a:rPr lang="en-US" dirty="0"/>
              <a:t> Notebook</a:t>
            </a:r>
          </a:p>
        </p:txBody>
      </p:sp>
      <p:pic>
        <p:nvPicPr>
          <p:cNvPr id="4" name="Picture 3">
            <a:extLst>
              <a:ext uri="{FF2B5EF4-FFF2-40B4-BE49-F238E27FC236}">
                <a16:creationId xmlns:a16="http://schemas.microsoft.com/office/drawing/2014/main" id="{18E38986-8F0B-474E-A0B5-BBE5D1AA2109}"/>
              </a:ext>
            </a:extLst>
          </p:cNvPr>
          <p:cNvPicPr>
            <a:picLocks noChangeAspect="1"/>
          </p:cNvPicPr>
          <p:nvPr/>
        </p:nvPicPr>
        <p:blipFill>
          <a:blip r:embed="rId2"/>
          <a:stretch>
            <a:fillRect/>
          </a:stretch>
        </p:blipFill>
        <p:spPr>
          <a:xfrm>
            <a:off x="779490" y="1045600"/>
            <a:ext cx="6962930" cy="5611551"/>
          </a:xfrm>
          <a:prstGeom prst="rect">
            <a:avLst/>
          </a:prstGeom>
        </p:spPr>
      </p:pic>
    </p:spTree>
    <p:extLst>
      <p:ext uri="{BB962C8B-B14F-4D97-AF65-F5344CB8AC3E}">
        <p14:creationId xmlns:p14="http://schemas.microsoft.com/office/powerpoint/2010/main" val="3661844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ECEDA9F-BF29-4F50-8A7D-D246986C95A0}"/>
              </a:ext>
            </a:extLst>
          </p:cNvPr>
          <p:cNvPicPr>
            <a:picLocks noChangeAspect="1"/>
          </p:cNvPicPr>
          <p:nvPr/>
        </p:nvPicPr>
        <p:blipFill>
          <a:blip r:embed="rId2"/>
          <a:stretch>
            <a:fillRect/>
          </a:stretch>
        </p:blipFill>
        <p:spPr>
          <a:xfrm>
            <a:off x="779490" y="1045600"/>
            <a:ext cx="7018310" cy="5586046"/>
          </a:xfrm>
          <a:prstGeom prst="rect">
            <a:avLst/>
          </a:prstGeom>
        </p:spPr>
      </p:pic>
      <p:sp>
        <p:nvSpPr>
          <p:cNvPr id="2" name="Title 1">
            <a:extLst>
              <a:ext uri="{FF2B5EF4-FFF2-40B4-BE49-F238E27FC236}">
                <a16:creationId xmlns:a16="http://schemas.microsoft.com/office/drawing/2014/main" id="{8A23199D-DD1E-407C-B760-EA18D1911067}"/>
              </a:ext>
            </a:extLst>
          </p:cNvPr>
          <p:cNvSpPr>
            <a:spLocks noGrp="1"/>
          </p:cNvSpPr>
          <p:nvPr>
            <p:ph type="title"/>
          </p:nvPr>
        </p:nvSpPr>
        <p:spPr>
          <a:xfrm>
            <a:off x="714810" y="339777"/>
            <a:ext cx="8596668" cy="1320800"/>
          </a:xfrm>
        </p:spPr>
        <p:txBody>
          <a:bodyPr/>
          <a:lstStyle/>
          <a:p>
            <a:r>
              <a:rPr lang="en-US" dirty="0" err="1"/>
              <a:t>Jupyter</a:t>
            </a:r>
            <a:r>
              <a:rPr lang="en-US" dirty="0"/>
              <a:t> Notebook</a:t>
            </a:r>
          </a:p>
        </p:txBody>
      </p:sp>
    </p:spTree>
    <p:extLst>
      <p:ext uri="{BB962C8B-B14F-4D97-AF65-F5344CB8AC3E}">
        <p14:creationId xmlns:p14="http://schemas.microsoft.com/office/powerpoint/2010/main" val="3094670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86BD6-8776-4E90-93A9-318DB1FA3CF5}"/>
              </a:ext>
            </a:extLst>
          </p:cNvPr>
          <p:cNvSpPr>
            <a:spLocks noGrp="1"/>
          </p:cNvSpPr>
          <p:nvPr>
            <p:ph type="title"/>
          </p:nvPr>
        </p:nvSpPr>
        <p:spPr/>
        <p:txBody>
          <a:bodyPr/>
          <a:lstStyle/>
          <a:p>
            <a:r>
              <a:rPr lang="en-US" dirty="0"/>
              <a:t>The Plan for Today</a:t>
            </a:r>
          </a:p>
        </p:txBody>
      </p:sp>
      <p:sp>
        <p:nvSpPr>
          <p:cNvPr id="3" name="Content Placeholder 2">
            <a:extLst>
              <a:ext uri="{FF2B5EF4-FFF2-40B4-BE49-F238E27FC236}">
                <a16:creationId xmlns:a16="http://schemas.microsoft.com/office/drawing/2014/main" id="{B32EF238-9245-4A54-80F1-D14E4931FFB3}"/>
              </a:ext>
            </a:extLst>
          </p:cNvPr>
          <p:cNvSpPr>
            <a:spLocks noGrp="1"/>
          </p:cNvSpPr>
          <p:nvPr>
            <p:ph idx="1"/>
          </p:nvPr>
        </p:nvSpPr>
        <p:spPr>
          <a:xfrm>
            <a:off x="677334" y="1432832"/>
            <a:ext cx="8596668" cy="4857749"/>
          </a:xfrm>
        </p:spPr>
        <p:txBody>
          <a:bodyPr>
            <a:normAutofit fontScale="92500" lnSpcReduction="10000"/>
          </a:bodyPr>
          <a:lstStyle/>
          <a:p>
            <a:pPr>
              <a:lnSpc>
                <a:spcPct val="90000"/>
              </a:lnSpc>
              <a:defRPr/>
            </a:pPr>
            <a:r>
              <a:rPr lang="en-US" sz="2400" dirty="0"/>
              <a:t>Welcome to ME 30</a:t>
            </a:r>
          </a:p>
          <a:p>
            <a:pPr>
              <a:lnSpc>
                <a:spcPct val="90000"/>
              </a:lnSpc>
              <a:defRPr/>
            </a:pPr>
            <a:r>
              <a:rPr lang="en-US" sz="2400" dirty="0"/>
              <a:t>Introduce me</a:t>
            </a:r>
          </a:p>
          <a:p>
            <a:pPr>
              <a:lnSpc>
                <a:spcPct val="90000"/>
              </a:lnSpc>
              <a:defRPr/>
            </a:pPr>
            <a:r>
              <a:rPr lang="en-US" sz="2400" dirty="0"/>
              <a:t>Learning objectives</a:t>
            </a:r>
          </a:p>
          <a:p>
            <a:pPr>
              <a:lnSpc>
                <a:spcPct val="90000"/>
              </a:lnSpc>
              <a:defRPr/>
            </a:pPr>
            <a:r>
              <a:rPr lang="en-US" sz="2400" dirty="0"/>
              <a:t>Highlights from the syllabus (aka, ‘</a:t>
            </a:r>
            <a:r>
              <a:rPr lang="en-US" sz="2400" dirty="0" err="1"/>
              <a:t>greensheet</a:t>
            </a:r>
            <a:r>
              <a:rPr lang="en-US" sz="2400" dirty="0"/>
              <a:t>’)</a:t>
            </a:r>
          </a:p>
          <a:p>
            <a:pPr>
              <a:lnSpc>
                <a:spcPct val="90000"/>
              </a:lnSpc>
              <a:defRPr/>
            </a:pPr>
            <a:r>
              <a:rPr lang="en-US" sz="2400" dirty="0"/>
              <a:t>Motivation for the course</a:t>
            </a:r>
          </a:p>
          <a:p>
            <a:pPr lvl="1">
              <a:lnSpc>
                <a:spcPct val="90000"/>
              </a:lnSpc>
              <a:defRPr/>
            </a:pPr>
            <a:r>
              <a:rPr lang="en-US" sz="2400" dirty="0"/>
              <a:t>Computers &amp; Embedded Systems</a:t>
            </a:r>
          </a:p>
          <a:p>
            <a:pPr lvl="1">
              <a:lnSpc>
                <a:spcPct val="90000"/>
              </a:lnSpc>
              <a:defRPr/>
            </a:pPr>
            <a:r>
              <a:rPr lang="en-US" sz="2400" dirty="0"/>
              <a:t>Development process</a:t>
            </a:r>
          </a:p>
          <a:p>
            <a:pPr lvl="1">
              <a:lnSpc>
                <a:spcPct val="90000"/>
              </a:lnSpc>
              <a:defRPr/>
            </a:pPr>
            <a:r>
              <a:rPr lang="en-US" sz="2400" dirty="0"/>
              <a:t>Creating Software</a:t>
            </a:r>
          </a:p>
          <a:p>
            <a:pPr lvl="2">
              <a:lnSpc>
                <a:spcPct val="90000"/>
              </a:lnSpc>
              <a:defRPr/>
            </a:pPr>
            <a:r>
              <a:rPr lang="en-US" sz="2400" dirty="0"/>
              <a:t>Python</a:t>
            </a:r>
          </a:p>
          <a:p>
            <a:pPr lvl="2">
              <a:lnSpc>
                <a:spcPct val="90000"/>
              </a:lnSpc>
              <a:defRPr/>
            </a:pPr>
            <a:r>
              <a:rPr lang="en-US" sz="2400" dirty="0"/>
              <a:t>A Python program</a:t>
            </a:r>
          </a:p>
          <a:p>
            <a:pPr lvl="2">
              <a:lnSpc>
                <a:spcPct val="90000"/>
              </a:lnSpc>
              <a:defRPr/>
            </a:pPr>
            <a:r>
              <a:rPr lang="en-US" sz="2400" dirty="0" err="1"/>
              <a:t>Jupyter</a:t>
            </a:r>
            <a:r>
              <a:rPr lang="en-US" sz="2400" dirty="0"/>
              <a:t> Notebooks</a:t>
            </a:r>
          </a:p>
          <a:p>
            <a:pPr lvl="1">
              <a:lnSpc>
                <a:spcPct val="90000"/>
              </a:lnSpc>
              <a:defRPr/>
            </a:pPr>
            <a:r>
              <a:rPr lang="en-US" sz="2400" dirty="0"/>
              <a:t>Bugs</a:t>
            </a:r>
          </a:p>
          <a:p>
            <a:pPr>
              <a:lnSpc>
                <a:spcPct val="90000"/>
              </a:lnSpc>
              <a:defRPr/>
            </a:pPr>
            <a:endParaRPr lang="en-US" dirty="0"/>
          </a:p>
          <a:p>
            <a:pPr>
              <a:lnSpc>
                <a:spcPct val="90000"/>
              </a:lnSpc>
              <a:defRPr/>
            </a:pPr>
            <a:endParaRPr lang="en-US" dirty="0"/>
          </a:p>
        </p:txBody>
      </p:sp>
    </p:spTree>
    <p:extLst>
      <p:ext uri="{BB962C8B-B14F-4D97-AF65-F5344CB8AC3E}">
        <p14:creationId xmlns:p14="http://schemas.microsoft.com/office/powerpoint/2010/main" val="885020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76B4-3C64-4CBE-986A-88B189A1676B}"/>
              </a:ext>
            </a:extLst>
          </p:cNvPr>
          <p:cNvSpPr>
            <a:spLocks noGrp="1"/>
          </p:cNvSpPr>
          <p:nvPr>
            <p:ph type="title"/>
          </p:nvPr>
        </p:nvSpPr>
        <p:spPr/>
        <p:txBody>
          <a:bodyPr/>
          <a:lstStyle/>
          <a:p>
            <a:r>
              <a:rPr lang="en-US" dirty="0"/>
              <a:t>Bugs</a:t>
            </a:r>
          </a:p>
        </p:txBody>
      </p:sp>
      <p:sp>
        <p:nvSpPr>
          <p:cNvPr id="3" name="Content Placeholder 2">
            <a:extLst>
              <a:ext uri="{FF2B5EF4-FFF2-40B4-BE49-F238E27FC236}">
                <a16:creationId xmlns:a16="http://schemas.microsoft.com/office/drawing/2014/main" id="{41EB4B29-19A1-44ED-B038-1D2EFD6C4552}"/>
              </a:ext>
            </a:extLst>
          </p:cNvPr>
          <p:cNvSpPr>
            <a:spLocks noGrp="1"/>
          </p:cNvSpPr>
          <p:nvPr>
            <p:ph idx="1"/>
          </p:nvPr>
        </p:nvSpPr>
        <p:spPr>
          <a:xfrm>
            <a:off x="677334" y="1387523"/>
            <a:ext cx="8596668" cy="5004178"/>
          </a:xfrm>
        </p:spPr>
        <p:txBody>
          <a:bodyPr>
            <a:normAutofit lnSpcReduction="10000"/>
          </a:bodyPr>
          <a:lstStyle/>
          <a:p>
            <a:r>
              <a:rPr lang="en-US" sz="2400" dirty="0"/>
              <a:t>Bug</a:t>
            </a:r>
            <a:endParaRPr lang="en-US" dirty="0"/>
          </a:p>
          <a:p>
            <a:pPr lvl="1"/>
            <a:r>
              <a:rPr lang="en-US" sz="2000" dirty="0"/>
              <a:t>An error in a program</a:t>
            </a:r>
          </a:p>
          <a:p>
            <a:r>
              <a:rPr lang="en-US" sz="2200" dirty="0"/>
              <a:t>Types of bugs</a:t>
            </a:r>
          </a:p>
          <a:p>
            <a:pPr lvl="1"/>
            <a:r>
              <a:rPr lang="en-US" sz="2000" dirty="0"/>
              <a:t>Compile-time bugs</a:t>
            </a:r>
          </a:p>
          <a:p>
            <a:pPr lvl="2"/>
            <a:r>
              <a:rPr lang="en-US" sz="1800" dirty="0"/>
              <a:t>Problems with the syntax of the source code which stops the compiler from being able to compile the program</a:t>
            </a:r>
          </a:p>
          <a:p>
            <a:pPr lvl="1"/>
            <a:r>
              <a:rPr lang="en-US" sz="2000" dirty="0"/>
              <a:t>Run-time bugs</a:t>
            </a:r>
          </a:p>
          <a:p>
            <a:pPr lvl="2"/>
            <a:r>
              <a:rPr lang="en-US" sz="1800" dirty="0"/>
              <a:t>Errors which occur while the program is running.</a:t>
            </a:r>
          </a:p>
          <a:p>
            <a:pPr lvl="1"/>
            <a:r>
              <a:rPr lang="en-US" sz="2000" dirty="0"/>
              <a:t>Logic bugs</a:t>
            </a:r>
          </a:p>
          <a:p>
            <a:pPr lvl="2"/>
            <a:r>
              <a:rPr lang="en-US" sz="1800" dirty="0"/>
              <a:t>Programs which compile and run fine, but do not do what is intended</a:t>
            </a:r>
          </a:p>
          <a:p>
            <a:r>
              <a:rPr lang="en-US" sz="2200" dirty="0"/>
              <a:t>Debugging</a:t>
            </a:r>
          </a:p>
          <a:p>
            <a:pPr lvl="1"/>
            <a:r>
              <a:rPr lang="en-US" sz="2000" dirty="0"/>
              <a:t>The process of removing bugs</a:t>
            </a:r>
          </a:p>
          <a:p>
            <a:pPr lvl="2"/>
            <a:endParaRPr lang="en-US" sz="1800" dirty="0"/>
          </a:p>
        </p:txBody>
      </p:sp>
    </p:spTree>
    <p:extLst>
      <p:ext uri="{BB962C8B-B14F-4D97-AF65-F5344CB8AC3E}">
        <p14:creationId xmlns:p14="http://schemas.microsoft.com/office/powerpoint/2010/main" val="4115769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AE5F5-9782-4E3D-981E-75CFC9E23F97}"/>
              </a:ext>
            </a:extLst>
          </p:cNvPr>
          <p:cNvSpPr>
            <a:spLocks noGrp="1"/>
          </p:cNvSpPr>
          <p:nvPr>
            <p:ph type="title"/>
          </p:nvPr>
        </p:nvSpPr>
        <p:spPr/>
        <p:txBody>
          <a:bodyPr/>
          <a:lstStyle/>
          <a:p>
            <a:r>
              <a:rPr lang="en-US" dirty="0"/>
              <a:t>Sources</a:t>
            </a:r>
          </a:p>
        </p:txBody>
      </p:sp>
      <p:sp>
        <p:nvSpPr>
          <p:cNvPr id="3" name="Content Placeholder 2">
            <a:extLst>
              <a:ext uri="{FF2B5EF4-FFF2-40B4-BE49-F238E27FC236}">
                <a16:creationId xmlns:a16="http://schemas.microsoft.com/office/drawing/2014/main" id="{DF910821-510B-4A96-9454-EE5BE4FAB1BD}"/>
              </a:ext>
            </a:extLst>
          </p:cNvPr>
          <p:cNvSpPr>
            <a:spLocks noGrp="1"/>
          </p:cNvSpPr>
          <p:nvPr>
            <p:ph idx="1"/>
          </p:nvPr>
        </p:nvSpPr>
        <p:spPr>
          <a:xfrm>
            <a:off x="677334" y="1488613"/>
            <a:ext cx="8596668" cy="3880773"/>
          </a:xfrm>
        </p:spPr>
        <p:txBody>
          <a:bodyPr/>
          <a:lstStyle/>
          <a:p>
            <a:r>
              <a:rPr lang="en-US" dirty="0"/>
              <a:t>King, K. N. (1996) </a:t>
            </a:r>
            <a:r>
              <a:rPr lang="en-US" i="1" dirty="0"/>
              <a:t>C Programming:  A Modern Approach. </a:t>
            </a:r>
            <a:r>
              <a:rPr lang="en-US" dirty="0"/>
              <a:t>New York, NY:  W.W. Norton &amp; Company Ltd.</a:t>
            </a:r>
          </a:p>
          <a:p>
            <a:r>
              <a:rPr lang="en-US" dirty="0"/>
              <a:t>Downy, A.B., Scheffler, T. (2018) </a:t>
            </a:r>
            <a:r>
              <a:rPr lang="en-US" i="1" dirty="0"/>
              <a:t>How to Think Like a Computer Programmer – C Version</a:t>
            </a:r>
            <a:r>
              <a:rPr lang="en-US" dirty="0"/>
              <a:t>.  From personal correspondence with Mr. Scheffler. </a:t>
            </a:r>
            <a:r>
              <a:rPr lang="en-US" dirty="0" err="1"/>
              <a:t>Publically</a:t>
            </a:r>
            <a:r>
              <a:rPr lang="en-US" dirty="0"/>
              <a:t> available at http://me30.org</a:t>
            </a:r>
          </a:p>
          <a:p>
            <a:endParaRPr lang="en-US" i="1" dirty="0"/>
          </a:p>
        </p:txBody>
      </p:sp>
    </p:spTree>
    <p:extLst>
      <p:ext uri="{BB962C8B-B14F-4D97-AF65-F5344CB8AC3E}">
        <p14:creationId xmlns:p14="http://schemas.microsoft.com/office/powerpoint/2010/main" val="296098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77334" y="95250"/>
            <a:ext cx="8596668" cy="1320800"/>
          </a:xfrm>
        </p:spPr>
        <p:txBody>
          <a:bodyPr/>
          <a:lstStyle/>
          <a:p>
            <a:pPr eaLnBrk="1" hangingPunct="1"/>
            <a:r>
              <a:rPr lang="en-US" altLang="en-US" sz="2800" b="1" dirty="0"/>
              <a:t>My Background</a:t>
            </a:r>
          </a:p>
        </p:txBody>
      </p:sp>
      <p:sp>
        <p:nvSpPr>
          <p:cNvPr id="10243" name="Rectangle 3"/>
          <p:cNvSpPr>
            <a:spLocks noGrp="1" noChangeArrowheads="1"/>
          </p:cNvSpPr>
          <p:nvPr>
            <p:ph type="body" idx="1"/>
          </p:nvPr>
        </p:nvSpPr>
        <p:spPr>
          <a:xfrm>
            <a:off x="677334" y="580230"/>
            <a:ext cx="8602276" cy="5509759"/>
          </a:xfrm>
        </p:spPr>
        <p:txBody>
          <a:bodyPr>
            <a:noAutofit/>
          </a:bodyPr>
          <a:lstStyle/>
          <a:p>
            <a:pPr>
              <a:lnSpc>
                <a:spcPct val="80000"/>
              </a:lnSpc>
            </a:pPr>
            <a:r>
              <a:rPr lang="en-US" altLang="en-US" dirty="0"/>
              <a:t>Industry experience</a:t>
            </a:r>
          </a:p>
          <a:p>
            <a:pPr lvl="1">
              <a:lnSpc>
                <a:spcPct val="80000"/>
              </a:lnSpc>
            </a:pPr>
            <a:r>
              <a:rPr lang="en-US" altLang="en-US" sz="1200" dirty="0"/>
              <a:t>Microsoft Corporation – Director of Silicon Infrastructure</a:t>
            </a:r>
          </a:p>
          <a:p>
            <a:pPr lvl="2">
              <a:lnSpc>
                <a:spcPct val="80000"/>
              </a:lnSpc>
            </a:pPr>
            <a:r>
              <a:rPr lang="en-US" altLang="en-US" sz="1200" dirty="0" err="1"/>
              <a:t>Dishplayer</a:t>
            </a:r>
            <a:r>
              <a:rPr lang="en-US" altLang="en-US" sz="1200" dirty="0"/>
              <a:t> (1999)</a:t>
            </a:r>
          </a:p>
          <a:p>
            <a:pPr lvl="2">
              <a:lnSpc>
                <a:spcPct val="80000"/>
              </a:lnSpc>
            </a:pPr>
            <a:r>
              <a:rPr lang="en-US" altLang="en-US" sz="1200" dirty="0"/>
              <a:t>UltimateTV (2000)</a:t>
            </a:r>
          </a:p>
          <a:p>
            <a:pPr lvl="2">
              <a:lnSpc>
                <a:spcPct val="80000"/>
              </a:lnSpc>
            </a:pPr>
            <a:r>
              <a:rPr lang="en-US" altLang="en-US" sz="1200" dirty="0"/>
              <a:t>Xbox (2001)</a:t>
            </a:r>
          </a:p>
          <a:p>
            <a:pPr lvl="2">
              <a:lnSpc>
                <a:spcPct val="80000"/>
              </a:lnSpc>
            </a:pPr>
            <a:r>
              <a:rPr lang="en-US" altLang="en-US" sz="1200" dirty="0"/>
              <a:t>Xbox 360 (2005)</a:t>
            </a:r>
          </a:p>
          <a:p>
            <a:pPr lvl="2">
              <a:lnSpc>
                <a:spcPct val="80000"/>
              </a:lnSpc>
            </a:pPr>
            <a:r>
              <a:rPr lang="en-US" altLang="en-US" sz="1200" dirty="0"/>
              <a:t>Kinect (2010)</a:t>
            </a:r>
          </a:p>
          <a:p>
            <a:pPr lvl="2">
              <a:lnSpc>
                <a:spcPct val="80000"/>
              </a:lnSpc>
            </a:pPr>
            <a:r>
              <a:rPr lang="en-US" altLang="en-US" sz="1200" dirty="0"/>
              <a:t>Xbox One, Kinect II, Xbox One S (2013)</a:t>
            </a:r>
          </a:p>
          <a:p>
            <a:pPr lvl="2">
              <a:lnSpc>
                <a:spcPct val="80000"/>
              </a:lnSpc>
            </a:pPr>
            <a:r>
              <a:rPr lang="en-US" altLang="en-US" sz="1200" dirty="0"/>
              <a:t>Surface Book (2015)</a:t>
            </a:r>
          </a:p>
          <a:p>
            <a:pPr lvl="2">
              <a:lnSpc>
                <a:spcPct val="80000"/>
              </a:lnSpc>
            </a:pPr>
            <a:r>
              <a:rPr lang="en-US" altLang="en-US" sz="1200" dirty="0"/>
              <a:t>Xbox One S (2016)</a:t>
            </a:r>
          </a:p>
          <a:p>
            <a:pPr lvl="2">
              <a:lnSpc>
                <a:spcPct val="80000"/>
              </a:lnSpc>
            </a:pPr>
            <a:r>
              <a:rPr lang="en-US" altLang="en-US" sz="1200" dirty="0"/>
              <a:t>HoloLens (2016)</a:t>
            </a:r>
          </a:p>
          <a:p>
            <a:pPr lvl="2">
              <a:lnSpc>
                <a:spcPct val="80000"/>
              </a:lnSpc>
            </a:pPr>
            <a:r>
              <a:rPr lang="en-US" altLang="en-US" sz="1200" strike="sngStrike" dirty="0"/>
              <a:t>Project Scorpio</a:t>
            </a:r>
            <a:r>
              <a:rPr lang="en-US" altLang="en-US" sz="1200" dirty="0"/>
              <a:t>  Xbox One X (2017)</a:t>
            </a:r>
          </a:p>
          <a:p>
            <a:pPr>
              <a:lnSpc>
                <a:spcPct val="80000"/>
              </a:lnSpc>
            </a:pPr>
            <a:r>
              <a:rPr lang="en-US" altLang="en-US" dirty="0"/>
              <a:t>California Native</a:t>
            </a:r>
          </a:p>
          <a:p>
            <a:pPr lvl="1">
              <a:lnSpc>
                <a:spcPct val="80000"/>
              </a:lnSpc>
            </a:pPr>
            <a:r>
              <a:rPr lang="en-US" altLang="en-US" sz="1200" dirty="0"/>
              <a:t>Grew up in Manteca, CA (one of those places where they still grow food)</a:t>
            </a:r>
          </a:p>
          <a:p>
            <a:pPr>
              <a:lnSpc>
                <a:spcPct val="80000"/>
              </a:lnSpc>
            </a:pPr>
            <a:r>
              <a:rPr lang="en-US" altLang="en-US" dirty="0"/>
              <a:t>Personal</a:t>
            </a:r>
          </a:p>
          <a:p>
            <a:pPr lvl="1">
              <a:lnSpc>
                <a:spcPct val="80000"/>
              </a:lnSpc>
            </a:pPr>
            <a:r>
              <a:rPr lang="en-US" altLang="en-US" sz="1200" dirty="0"/>
              <a:t>Hobbies: build things, fix things, cycling, scuba diving, reading literature </a:t>
            </a:r>
          </a:p>
          <a:p>
            <a:pPr>
              <a:lnSpc>
                <a:spcPct val="80000"/>
              </a:lnSpc>
            </a:pPr>
            <a:r>
              <a:rPr lang="en-US" altLang="en-US" dirty="0"/>
              <a:t>Why Engineering?</a:t>
            </a:r>
          </a:p>
          <a:p>
            <a:pPr lvl="1">
              <a:lnSpc>
                <a:spcPct val="80000"/>
              </a:lnSpc>
            </a:pPr>
            <a:r>
              <a:rPr lang="en-US" altLang="en-US" sz="1200" dirty="0"/>
              <a:t>Engineering is the highest form of creation open to man.  We get to harness the possibilities crafted by science to creatively enhance life’s experience</a:t>
            </a:r>
          </a:p>
          <a:p>
            <a:pPr>
              <a:lnSpc>
                <a:spcPct val="80000"/>
              </a:lnSpc>
            </a:pPr>
            <a:r>
              <a:rPr lang="en-US" altLang="en-US" dirty="0"/>
              <a:t>Why am I in this class in the middle of a work day?</a:t>
            </a:r>
          </a:p>
          <a:p>
            <a:pPr lvl="1">
              <a:lnSpc>
                <a:spcPct val="80000"/>
              </a:lnSpc>
            </a:pPr>
            <a:r>
              <a:rPr lang="en-US" altLang="en-US" sz="1200" dirty="0"/>
              <a:t>To help foster as many awesome engineers as possible</a:t>
            </a:r>
          </a:p>
          <a:p>
            <a:pPr lvl="1">
              <a:lnSpc>
                <a:spcPct val="80000"/>
              </a:lnSpc>
            </a:pPr>
            <a:r>
              <a:rPr lang="en-US" altLang="en-US" sz="1200" dirty="0"/>
              <a:t>The more brains we have to create a more interesting world, the more interesting the world shall become</a:t>
            </a:r>
          </a:p>
          <a:p>
            <a:pPr marL="457200" lvl="1" indent="0">
              <a:buNone/>
            </a:pPr>
            <a:endParaRPr lang="en-US" altLang="en-US" sz="1200" dirty="0"/>
          </a:p>
        </p:txBody>
      </p:sp>
    </p:spTree>
    <p:extLst>
      <p:ext uri="{BB962C8B-B14F-4D97-AF65-F5344CB8AC3E}">
        <p14:creationId xmlns:p14="http://schemas.microsoft.com/office/powerpoint/2010/main" val="153528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2800" b="1" dirty="0"/>
              <a:t>Learning Objectives</a:t>
            </a:r>
          </a:p>
        </p:txBody>
      </p:sp>
      <p:sp>
        <p:nvSpPr>
          <p:cNvPr id="10243" name="Rectangle 3"/>
          <p:cNvSpPr>
            <a:spLocks noGrp="1" noChangeArrowheads="1"/>
          </p:cNvSpPr>
          <p:nvPr>
            <p:ph type="body" idx="1"/>
          </p:nvPr>
        </p:nvSpPr>
        <p:spPr>
          <a:xfrm>
            <a:off x="677334" y="1110116"/>
            <a:ext cx="8602276" cy="5509759"/>
          </a:xfrm>
        </p:spPr>
        <p:txBody>
          <a:bodyPr>
            <a:noAutofit/>
          </a:bodyPr>
          <a:lstStyle/>
          <a:p>
            <a:pPr>
              <a:lnSpc>
                <a:spcPct val="80000"/>
              </a:lnSpc>
            </a:pPr>
            <a:r>
              <a:rPr lang="en-US" altLang="en-US" sz="2400" dirty="0"/>
              <a:t>Solving problems with computers</a:t>
            </a:r>
          </a:p>
          <a:p>
            <a:pPr lvl="1">
              <a:lnSpc>
                <a:spcPct val="80000"/>
              </a:lnSpc>
            </a:pPr>
            <a:r>
              <a:rPr lang="en-US" altLang="en-US" dirty="0"/>
              <a:t>Learn the process for formulating a computational solution to a problem</a:t>
            </a:r>
          </a:p>
          <a:p>
            <a:pPr lvl="1">
              <a:lnSpc>
                <a:spcPct val="80000"/>
              </a:lnSpc>
            </a:pPr>
            <a:r>
              <a:rPr lang="en-US" altLang="en-US" dirty="0"/>
              <a:t>Practice the process</a:t>
            </a:r>
          </a:p>
          <a:p>
            <a:pPr lvl="1">
              <a:lnSpc>
                <a:spcPct val="80000"/>
              </a:lnSpc>
            </a:pPr>
            <a:r>
              <a:rPr lang="en-US" altLang="en-US" dirty="0"/>
              <a:t>Develop debugging techniques</a:t>
            </a:r>
          </a:p>
          <a:p>
            <a:pPr>
              <a:lnSpc>
                <a:spcPct val="80000"/>
              </a:lnSpc>
            </a:pPr>
            <a:r>
              <a:rPr lang="en-US" altLang="en-US" sz="2400" dirty="0"/>
              <a:t>Gain familiarity with software and systems used for technical computing</a:t>
            </a:r>
          </a:p>
          <a:p>
            <a:pPr lvl="1">
              <a:lnSpc>
                <a:spcPct val="80000"/>
              </a:lnSpc>
            </a:pPr>
            <a:r>
              <a:rPr lang="en-US" altLang="en-US" dirty="0"/>
              <a:t>Development environments</a:t>
            </a:r>
          </a:p>
          <a:p>
            <a:pPr lvl="1">
              <a:lnSpc>
                <a:spcPct val="80000"/>
              </a:lnSpc>
            </a:pPr>
            <a:r>
              <a:rPr lang="en-US" altLang="en-US" dirty="0"/>
              <a:t>Embedded systems</a:t>
            </a:r>
          </a:p>
          <a:p>
            <a:pPr lvl="1">
              <a:lnSpc>
                <a:spcPct val="80000"/>
              </a:lnSpc>
            </a:pPr>
            <a:r>
              <a:rPr lang="en-US" altLang="en-US" dirty="0"/>
              <a:t>Data analysis</a:t>
            </a:r>
          </a:p>
          <a:p>
            <a:pPr>
              <a:lnSpc>
                <a:spcPct val="80000"/>
              </a:lnSpc>
            </a:pPr>
            <a:r>
              <a:rPr lang="en-US" altLang="en-US" sz="2400" dirty="0"/>
              <a:t>Learn structured programming using the Python language</a:t>
            </a:r>
          </a:p>
          <a:p>
            <a:pPr lvl="1">
              <a:lnSpc>
                <a:spcPct val="80000"/>
              </a:lnSpc>
            </a:pPr>
            <a:r>
              <a:rPr lang="en-US" altLang="en-US" dirty="0"/>
              <a:t>Get prepared for mechatronics</a:t>
            </a:r>
          </a:p>
        </p:txBody>
      </p:sp>
    </p:spTree>
    <p:extLst>
      <p:ext uri="{BB962C8B-B14F-4D97-AF65-F5344CB8AC3E}">
        <p14:creationId xmlns:p14="http://schemas.microsoft.com/office/powerpoint/2010/main" val="215856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2800" b="1" dirty="0"/>
              <a:t>Where to Find Things</a:t>
            </a:r>
          </a:p>
        </p:txBody>
      </p:sp>
      <p:sp>
        <p:nvSpPr>
          <p:cNvPr id="10243" name="Rectangle 3"/>
          <p:cNvSpPr>
            <a:spLocks noGrp="1" noChangeArrowheads="1"/>
          </p:cNvSpPr>
          <p:nvPr>
            <p:ph type="body" idx="1"/>
          </p:nvPr>
        </p:nvSpPr>
        <p:spPr>
          <a:xfrm>
            <a:off x="677334" y="1110116"/>
            <a:ext cx="9454414" cy="5509759"/>
          </a:xfrm>
        </p:spPr>
        <p:txBody>
          <a:bodyPr>
            <a:normAutofit fontScale="92500" lnSpcReduction="10000"/>
          </a:bodyPr>
          <a:lstStyle/>
          <a:p>
            <a:pPr eaLnBrk="1" hangingPunct="1"/>
            <a:r>
              <a:rPr lang="en-US" altLang="en-US" sz="2800" dirty="0"/>
              <a:t>Syllabus available at </a:t>
            </a:r>
          </a:p>
          <a:p>
            <a:pPr lvl="1" eaLnBrk="1" hangingPunct="1"/>
            <a:r>
              <a:rPr lang="en-US" altLang="en-US" dirty="0">
                <a:hlinkClick r:id="rId3"/>
              </a:rPr>
              <a:t>http://me30.org</a:t>
            </a:r>
            <a:r>
              <a:rPr lang="en-US" altLang="en-US" dirty="0"/>
              <a:t> </a:t>
            </a:r>
          </a:p>
          <a:p>
            <a:pPr lvl="1"/>
            <a:r>
              <a:rPr lang="en-US" altLang="en-US" sz="1800" dirty="0"/>
              <a:t>spring2019@me30.org</a:t>
            </a:r>
          </a:p>
          <a:p>
            <a:pPr lvl="1" eaLnBrk="1" hangingPunct="1"/>
            <a:r>
              <a:rPr lang="en-US" altLang="en-US" sz="2400" dirty="0"/>
              <a:t>Office Hours:  TBA</a:t>
            </a:r>
            <a:endParaRPr lang="en-US" altLang="en-US" sz="2400" i="1" dirty="0"/>
          </a:p>
          <a:p>
            <a:pPr eaLnBrk="1" hangingPunct="1"/>
            <a:r>
              <a:rPr lang="en-US" altLang="en-US" sz="2400" dirty="0"/>
              <a:t>Course information</a:t>
            </a:r>
          </a:p>
          <a:p>
            <a:pPr lvl="1" eaLnBrk="1" hangingPunct="1"/>
            <a:r>
              <a:rPr lang="en-US" altLang="en-US" dirty="0"/>
              <a:t>Course goals and learning objectives</a:t>
            </a:r>
          </a:p>
          <a:p>
            <a:pPr lvl="1" eaLnBrk="1" hangingPunct="1"/>
            <a:r>
              <a:rPr lang="en-US" altLang="en-US" dirty="0"/>
              <a:t>Textbook (both are linked to on me30.org)</a:t>
            </a:r>
          </a:p>
          <a:p>
            <a:pPr lvl="2"/>
            <a:r>
              <a:rPr lang="en-US" i="1" dirty="0"/>
              <a:t>Think Python - How to Think Like a Computer Scientist 2nd Edition</a:t>
            </a:r>
            <a:r>
              <a:rPr lang="en-US" dirty="0"/>
              <a:t> by Allen B. Downey (978-1-491-93936-9)</a:t>
            </a:r>
          </a:p>
          <a:p>
            <a:pPr lvl="3"/>
            <a:r>
              <a:rPr lang="en-US" altLang="en-US" sz="1100" dirty="0"/>
              <a:t>P</a:t>
            </a:r>
            <a:r>
              <a:rPr lang="en-US" sz="1100" dirty="0"/>
              <a:t>rinted copies available from Amazon ($29.83)</a:t>
            </a:r>
          </a:p>
          <a:p>
            <a:pPr lvl="2"/>
            <a:r>
              <a:rPr lang="en-US" altLang="en-US" i="1" dirty="0"/>
              <a:t>Automate the Boring Stuff with Python:  Practical Programming for Total Beginners</a:t>
            </a:r>
            <a:r>
              <a:rPr lang="en-US" altLang="en-US" dirty="0"/>
              <a:t> by Al </a:t>
            </a:r>
            <a:r>
              <a:rPr lang="en-US" altLang="en-US" dirty="0" err="1"/>
              <a:t>Sweigart</a:t>
            </a:r>
            <a:r>
              <a:rPr lang="en-US" altLang="en-US" dirty="0"/>
              <a:t> (978-1-59327-599-0)</a:t>
            </a:r>
          </a:p>
          <a:p>
            <a:pPr lvl="3"/>
            <a:r>
              <a:rPr lang="en-US" altLang="en-US" sz="1100" dirty="0"/>
              <a:t>Printed copies available from Amazon ($24.92)</a:t>
            </a:r>
          </a:p>
          <a:p>
            <a:pPr lvl="1" eaLnBrk="1" hangingPunct="1"/>
            <a:r>
              <a:rPr lang="en-US" altLang="en-US" dirty="0"/>
              <a:t>Policies and protocol</a:t>
            </a:r>
          </a:p>
          <a:p>
            <a:pPr lvl="1" eaLnBrk="1" hangingPunct="1"/>
            <a:r>
              <a:rPr lang="en-US" altLang="en-US" dirty="0"/>
              <a:t>Grading</a:t>
            </a:r>
          </a:p>
          <a:p>
            <a:pPr lvl="1" eaLnBrk="1" hangingPunct="1"/>
            <a:r>
              <a:rPr lang="en-US" altLang="en-US" dirty="0"/>
              <a:t>Resources</a:t>
            </a:r>
          </a:p>
          <a:p>
            <a:pPr lvl="1" eaLnBrk="1" hangingPunct="1"/>
            <a:r>
              <a:rPr lang="en-US" altLang="en-US" dirty="0"/>
              <a:t>Course schedule</a:t>
            </a:r>
          </a:p>
        </p:txBody>
      </p:sp>
    </p:spTree>
    <p:extLst>
      <p:ext uri="{BB962C8B-B14F-4D97-AF65-F5344CB8AC3E}">
        <p14:creationId xmlns:p14="http://schemas.microsoft.com/office/powerpoint/2010/main" val="1403563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77334" y="449716"/>
            <a:ext cx="8596668" cy="1320800"/>
          </a:xfrm>
        </p:spPr>
        <p:txBody>
          <a:bodyPr>
            <a:normAutofit/>
          </a:bodyPr>
          <a:lstStyle/>
          <a:p>
            <a:pPr eaLnBrk="1" hangingPunct="1"/>
            <a:r>
              <a:rPr lang="en-US" altLang="en-US" sz="4400" b="1" dirty="0"/>
              <a:t>Announcements</a:t>
            </a:r>
          </a:p>
        </p:txBody>
      </p:sp>
      <p:sp>
        <p:nvSpPr>
          <p:cNvPr id="10243" name="Rectangle 3"/>
          <p:cNvSpPr>
            <a:spLocks noGrp="1" noChangeArrowheads="1"/>
          </p:cNvSpPr>
          <p:nvPr>
            <p:ph type="body" idx="1"/>
          </p:nvPr>
        </p:nvSpPr>
        <p:spPr>
          <a:xfrm>
            <a:off x="677334" y="1110116"/>
            <a:ext cx="9349316" cy="5509759"/>
          </a:xfrm>
        </p:spPr>
        <p:txBody>
          <a:bodyPr>
            <a:normAutofit/>
          </a:bodyPr>
          <a:lstStyle/>
          <a:p>
            <a:pPr eaLnBrk="1" hangingPunct="1"/>
            <a:r>
              <a:rPr lang="en-US" altLang="en-US" sz="4000" dirty="0"/>
              <a:t>For next week</a:t>
            </a:r>
          </a:p>
          <a:p>
            <a:pPr lvl="1"/>
            <a:r>
              <a:rPr lang="en-US" altLang="en-US" sz="2400" dirty="0"/>
              <a:t>Read chapters 1 &amp; 2</a:t>
            </a:r>
          </a:p>
          <a:p>
            <a:pPr lvl="1"/>
            <a:r>
              <a:rPr lang="en-US" altLang="en-US" sz="2400" dirty="0"/>
              <a:t>Install Anaconda</a:t>
            </a:r>
          </a:p>
          <a:p>
            <a:pPr lvl="2"/>
            <a:r>
              <a:rPr lang="en-US" altLang="en-US" sz="2000" dirty="0"/>
              <a:t>http://www.anaconda.com</a:t>
            </a:r>
          </a:p>
          <a:p>
            <a:r>
              <a:rPr lang="en-US" altLang="en-US" sz="2800" dirty="0"/>
              <a:t>Labs start today</a:t>
            </a:r>
          </a:p>
          <a:p>
            <a:pPr lvl="1"/>
            <a:r>
              <a:rPr lang="en-US" altLang="en-US" sz="2400" dirty="0"/>
              <a:t>For the purpose of this class, the week starts on Wednesday</a:t>
            </a:r>
          </a:p>
          <a:p>
            <a:pPr lvl="1"/>
            <a:r>
              <a:rPr lang="en-US" altLang="en-US" sz="2400" dirty="0"/>
              <a:t>Bring your laptop to Lab</a:t>
            </a:r>
          </a:p>
          <a:p>
            <a:pPr marL="0" indent="0">
              <a:buNone/>
            </a:pPr>
            <a:endParaRPr lang="en-US" altLang="en-US" dirty="0"/>
          </a:p>
          <a:p>
            <a:pPr marL="457200" lvl="1" indent="0">
              <a:buNone/>
            </a:pPr>
            <a:endParaRPr lang="en-US" altLang="en-US" dirty="0"/>
          </a:p>
        </p:txBody>
      </p:sp>
    </p:spTree>
    <p:extLst>
      <p:ext uri="{BB962C8B-B14F-4D97-AF65-F5344CB8AC3E}">
        <p14:creationId xmlns:p14="http://schemas.microsoft.com/office/powerpoint/2010/main" val="82184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z="2800" b="1" dirty="0"/>
              <a:t>Highlights from the Syllabus</a:t>
            </a:r>
          </a:p>
        </p:txBody>
      </p:sp>
      <p:sp>
        <p:nvSpPr>
          <p:cNvPr id="10243" name="Rectangle 3"/>
          <p:cNvSpPr>
            <a:spLocks noGrp="1" noChangeArrowheads="1"/>
          </p:cNvSpPr>
          <p:nvPr>
            <p:ph type="body" idx="1"/>
          </p:nvPr>
        </p:nvSpPr>
        <p:spPr>
          <a:xfrm>
            <a:off x="677334" y="1110116"/>
            <a:ext cx="8602276" cy="5509759"/>
          </a:xfrm>
        </p:spPr>
        <p:txBody>
          <a:bodyPr>
            <a:noAutofit/>
          </a:bodyPr>
          <a:lstStyle/>
          <a:p>
            <a:pPr>
              <a:lnSpc>
                <a:spcPct val="80000"/>
              </a:lnSpc>
            </a:pPr>
            <a:r>
              <a:rPr lang="en-US" altLang="en-US" dirty="0"/>
              <a:t>Grades</a:t>
            </a:r>
          </a:p>
          <a:p>
            <a:pPr lvl="1">
              <a:lnSpc>
                <a:spcPct val="80000"/>
              </a:lnSpc>
            </a:pPr>
            <a:r>
              <a:rPr lang="en-US" altLang="en-US" dirty="0">
                <a:solidFill>
                  <a:schemeClr val="accent5">
                    <a:lumMod val="60000"/>
                    <a:lumOff val="40000"/>
                  </a:schemeClr>
                </a:solidFill>
              </a:rPr>
              <a:t>No late work accepted</a:t>
            </a:r>
          </a:p>
          <a:p>
            <a:pPr lvl="1">
              <a:lnSpc>
                <a:spcPct val="80000"/>
              </a:lnSpc>
            </a:pPr>
            <a:r>
              <a:rPr lang="en-US" altLang="en-US" dirty="0"/>
              <a:t>All labs and homework have equal weight</a:t>
            </a:r>
          </a:p>
          <a:p>
            <a:pPr lvl="2">
              <a:lnSpc>
                <a:spcPct val="80000"/>
              </a:lnSpc>
            </a:pPr>
            <a:r>
              <a:rPr lang="en-US" altLang="en-US" dirty="0"/>
              <a:t>Lowest two will be dropped</a:t>
            </a:r>
          </a:p>
          <a:p>
            <a:pPr lvl="2">
              <a:lnSpc>
                <a:spcPct val="80000"/>
              </a:lnSpc>
            </a:pPr>
            <a:r>
              <a:rPr lang="en-US" altLang="en-US" dirty="0"/>
              <a:t>Homework + Labs comprise 50% of the final grade</a:t>
            </a:r>
          </a:p>
          <a:p>
            <a:pPr lvl="1">
              <a:lnSpc>
                <a:spcPct val="80000"/>
              </a:lnSpc>
            </a:pPr>
            <a:r>
              <a:rPr lang="en-US" altLang="en-US" dirty="0"/>
              <a:t>Two evaluations</a:t>
            </a:r>
          </a:p>
          <a:p>
            <a:pPr lvl="2">
              <a:lnSpc>
                <a:spcPct val="80000"/>
              </a:lnSpc>
            </a:pPr>
            <a:r>
              <a:rPr lang="en-US" altLang="en-US" dirty="0"/>
              <a:t>One around the midpoint of the term and one during finals week</a:t>
            </a:r>
          </a:p>
          <a:p>
            <a:pPr lvl="2">
              <a:lnSpc>
                <a:spcPct val="80000"/>
              </a:lnSpc>
            </a:pPr>
            <a:r>
              <a:rPr lang="en-US" altLang="en-US" dirty="0"/>
              <a:t>A problem will be assigned and you’ll present the solution to me</a:t>
            </a:r>
          </a:p>
          <a:p>
            <a:pPr lvl="2">
              <a:lnSpc>
                <a:spcPct val="80000"/>
              </a:lnSpc>
            </a:pPr>
            <a:r>
              <a:rPr lang="en-US" altLang="en-US" dirty="0"/>
              <a:t>The two evaluations comprise the other 50% of the final grade</a:t>
            </a:r>
          </a:p>
          <a:p>
            <a:pPr lvl="1">
              <a:lnSpc>
                <a:spcPct val="80000"/>
              </a:lnSpc>
            </a:pPr>
            <a:r>
              <a:rPr lang="en-US" altLang="en-US" dirty="0"/>
              <a:t>Extra credit</a:t>
            </a:r>
          </a:p>
          <a:p>
            <a:pPr lvl="2">
              <a:lnSpc>
                <a:spcPct val="80000"/>
              </a:lnSpc>
            </a:pPr>
            <a:r>
              <a:rPr lang="en-US" altLang="en-US" dirty="0"/>
              <a:t>In class, in lab, and in homework extra credit opportunities will be offered</a:t>
            </a:r>
          </a:p>
          <a:p>
            <a:pPr lvl="1">
              <a:lnSpc>
                <a:spcPct val="80000"/>
              </a:lnSpc>
            </a:pPr>
            <a:r>
              <a:rPr lang="en-US" altLang="en-US" dirty="0">
                <a:solidFill>
                  <a:schemeClr val="accent5">
                    <a:lumMod val="60000"/>
                    <a:lumOff val="40000"/>
                  </a:schemeClr>
                </a:solidFill>
              </a:rPr>
              <a:t>No late work accepted</a:t>
            </a:r>
          </a:p>
          <a:p>
            <a:pPr>
              <a:lnSpc>
                <a:spcPct val="80000"/>
              </a:lnSpc>
            </a:pPr>
            <a:r>
              <a:rPr lang="en-US" altLang="en-US" dirty="0"/>
              <a:t>Labs start next week</a:t>
            </a:r>
          </a:p>
          <a:p>
            <a:pPr lvl="1">
              <a:lnSpc>
                <a:spcPct val="80000"/>
              </a:lnSpc>
            </a:pPr>
            <a:r>
              <a:rPr lang="en-US" altLang="en-US" dirty="0"/>
              <a:t>We’ll start with Python</a:t>
            </a:r>
          </a:p>
          <a:p>
            <a:pPr lvl="1">
              <a:lnSpc>
                <a:spcPct val="80000"/>
              </a:lnSpc>
            </a:pPr>
            <a:r>
              <a:rPr lang="en-US" altLang="en-US" dirty="0"/>
              <a:t>Lab are written for </a:t>
            </a:r>
            <a:r>
              <a:rPr lang="en-US" altLang="en-US" dirty="0" err="1"/>
              <a:t>Jupyter</a:t>
            </a:r>
            <a:r>
              <a:rPr lang="en-US" altLang="en-US" dirty="0"/>
              <a:t> Notebooks using Python</a:t>
            </a:r>
          </a:p>
          <a:p>
            <a:pPr lvl="2">
              <a:lnSpc>
                <a:spcPct val="80000"/>
              </a:lnSpc>
            </a:pPr>
            <a:r>
              <a:rPr lang="en-US" altLang="en-US" dirty="0"/>
              <a:t>Open Lab in </a:t>
            </a:r>
            <a:r>
              <a:rPr lang="en-US" altLang="en-US" dirty="0" err="1"/>
              <a:t>Eng</a:t>
            </a:r>
            <a:r>
              <a:rPr lang="en-US" altLang="en-US" dirty="0"/>
              <a:t> 213</a:t>
            </a:r>
          </a:p>
          <a:p>
            <a:pPr>
              <a:lnSpc>
                <a:spcPct val="80000"/>
              </a:lnSpc>
            </a:pPr>
            <a:r>
              <a:rPr lang="en-US" altLang="en-US" dirty="0"/>
              <a:t>Lab kits will be available around week 8</a:t>
            </a:r>
          </a:p>
          <a:p>
            <a:pPr lvl="1">
              <a:lnSpc>
                <a:spcPct val="80000"/>
              </a:lnSpc>
            </a:pPr>
            <a:r>
              <a:rPr lang="en-US" altLang="en-US" dirty="0"/>
              <a:t>Arduino + Spartan Experimenter</a:t>
            </a:r>
          </a:p>
          <a:p>
            <a:pPr>
              <a:lnSpc>
                <a:spcPct val="80000"/>
              </a:lnSpc>
            </a:pPr>
            <a:endParaRPr lang="en-US" altLang="en-US" dirty="0"/>
          </a:p>
          <a:p>
            <a:pPr marL="457200" lvl="1" indent="0">
              <a:lnSpc>
                <a:spcPct val="80000"/>
              </a:lnSpc>
              <a:buNone/>
            </a:pPr>
            <a:endParaRPr lang="en-US" altLang="en-US" dirty="0"/>
          </a:p>
        </p:txBody>
      </p:sp>
      <p:sp>
        <p:nvSpPr>
          <p:cNvPr id="2" name="TextBox 1">
            <a:extLst>
              <a:ext uri="{FF2B5EF4-FFF2-40B4-BE49-F238E27FC236}">
                <a16:creationId xmlns:a16="http://schemas.microsoft.com/office/drawing/2014/main" id="{66237FA9-D1D0-40E5-B28F-AE9D19B536B5}"/>
              </a:ext>
            </a:extLst>
          </p:cNvPr>
          <p:cNvSpPr txBox="1"/>
          <p:nvPr/>
        </p:nvSpPr>
        <p:spPr>
          <a:xfrm>
            <a:off x="4306660" y="2012497"/>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5" name="TextBox 4">
            <a:extLst>
              <a:ext uri="{FF2B5EF4-FFF2-40B4-BE49-F238E27FC236}">
                <a16:creationId xmlns:a16="http://schemas.microsoft.com/office/drawing/2014/main" id="{B9F9B6B1-FE55-4628-AF78-8B0ECB39E329}"/>
              </a:ext>
            </a:extLst>
          </p:cNvPr>
          <p:cNvSpPr txBox="1"/>
          <p:nvPr/>
        </p:nvSpPr>
        <p:spPr>
          <a:xfrm>
            <a:off x="3001735" y="2618015"/>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6" name="TextBox 5">
            <a:extLst>
              <a:ext uri="{FF2B5EF4-FFF2-40B4-BE49-F238E27FC236}">
                <a16:creationId xmlns:a16="http://schemas.microsoft.com/office/drawing/2014/main" id="{39DD7DB0-9CCE-4E13-A516-3BFD2BF4485F}"/>
              </a:ext>
            </a:extLst>
          </p:cNvPr>
          <p:cNvSpPr txBox="1"/>
          <p:nvPr/>
        </p:nvSpPr>
        <p:spPr>
          <a:xfrm rot="16200000">
            <a:off x="-404530" y="2908685"/>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7" name="TextBox 6">
            <a:extLst>
              <a:ext uri="{FF2B5EF4-FFF2-40B4-BE49-F238E27FC236}">
                <a16:creationId xmlns:a16="http://schemas.microsoft.com/office/drawing/2014/main" id="{6F5430E2-9C96-4475-97B2-BB01160B68E0}"/>
              </a:ext>
            </a:extLst>
          </p:cNvPr>
          <p:cNvSpPr txBox="1"/>
          <p:nvPr/>
        </p:nvSpPr>
        <p:spPr>
          <a:xfrm>
            <a:off x="2613932" y="3828761"/>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Tree>
    <p:extLst>
      <p:ext uri="{BB962C8B-B14F-4D97-AF65-F5344CB8AC3E}">
        <p14:creationId xmlns:p14="http://schemas.microsoft.com/office/powerpoint/2010/main" val="195074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marL="914400" lvl="2" algn="l" defTabSz="457200" rtl="0">
              <a:lnSpc>
                <a:spcPct val="80000"/>
              </a:lnSpc>
              <a:spcBef>
                <a:spcPts val="1000"/>
              </a:spcBef>
              <a:buClr>
                <a:schemeClr val="accent1"/>
              </a:buClr>
              <a:buSzPct val="80000"/>
            </a:pPr>
            <a:r>
              <a:rPr lang="en-US" altLang="en-US" sz="1600" kern="1200" dirty="0">
                <a:solidFill>
                  <a:srgbClr val="2C3C43"/>
                </a:solidFill>
                <a:latin typeface="+mn-lt"/>
                <a:ea typeface="+mn-ea"/>
                <a:cs typeface="+mn-cs"/>
              </a:rPr>
              <a:t>Highlights from the Syllabus</a:t>
            </a:r>
          </a:p>
        </p:txBody>
      </p:sp>
      <p:sp>
        <p:nvSpPr>
          <p:cNvPr id="10243" name="Rectangle 3"/>
          <p:cNvSpPr>
            <a:spLocks noGrp="1" noChangeArrowheads="1"/>
          </p:cNvSpPr>
          <p:nvPr>
            <p:ph type="body" idx="1"/>
          </p:nvPr>
        </p:nvSpPr>
        <p:spPr>
          <a:xfrm>
            <a:off x="677334" y="1110116"/>
            <a:ext cx="8602276" cy="5509759"/>
          </a:xfrm>
        </p:spPr>
        <p:txBody>
          <a:bodyPr>
            <a:noAutofit/>
          </a:bodyPr>
          <a:lstStyle/>
          <a:p>
            <a:pPr marL="914400" lvl="2" indent="0">
              <a:lnSpc>
                <a:spcPct val="80000"/>
              </a:lnSpc>
              <a:buNone/>
            </a:pPr>
            <a:r>
              <a:rPr lang="en-US" altLang="en-US" sz="1600" dirty="0">
                <a:solidFill>
                  <a:srgbClr val="2C3C43"/>
                </a:solidFill>
              </a:rPr>
              <a:t>Grades</a:t>
            </a:r>
          </a:p>
          <a:p>
            <a:pPr marL="457200" lvl="1" indent="0">
              <a:lnSpc>
                <a:spcPct val="80000"/>
              </a:lnSpc>
              <a:buNone/>
            </a:pPr>
            <a:r>
              <a:rPr lang="en-US" altLang="en-US" dirty="0">
                <a:solidFill>
                  <a:schemeClr val="accent5">
                    <a:lumMod val="60000"/>
                    <a:lumOff val="40000"/>
                  </a:schemeClr>
                </a:solidFill>
              </a:rPr>
              <a:t>No late work accepted</a:t>
            </a:r>
          </a:p>
          <a:p>
            <a:pPr marL="457200" lvl="1" indent="0">
              <a:lnSpc>
                <a:spcPct val="80000"/>
              </a:lnSpc>
              <a:buNone/>
            </a:pPr>
            <a:r>
              <a:rPr lang="en-US" altLang="en-US" dirty="0">
                <a:solidFill>
                  <a:srgbClr val="2C3C43"/>
                </a:solidFill>
              </a:rPr>
              <a:t>All labs and homework have equal weight</a:t>
            </a:r>
          </a:p>
          <a:p>
            <a:pPr marL="914400" lvl="2" indent="0">
              <a:lnSpc>
                <a:spcPct val="80000"/>
              </a:lnSpc>
              <a:buNone/>
            </a:pPr>
            <a:r>
              <a:rPr lang="en-US" altLang="en-US" dirty="0">
                <a:solidFill>
                  <a:srgbClr val="2C3C43"/>
                </a:solidFill>
              </a:rPr>
              <a:t>Lowest two will be dropped</a:t>
            </a:r>
          </a:p>
          <a:p>
            <a:pPr marL="914400" lvl="2" indent="0">
              <a:lnSpc>
                <a:spcPct val="80000"/>
              </a:lnSpc>
              <a:buNone/>
            </a:pPr>
            <a:r>
              <a:rPr lang="en-US" altLang="en-US" sz="1600" dirty="0">
                <a:solidFill>
                  <a:srgbClr val="2C3C43"/>
                </a:solidFill>
              </a:rPr>
              <a:t>Homework + Labs comprise 50% of the final grade</a:t>
            </a:r>
          </a:p>
          <a:p>
            <a:pPr marL="914400" lvl="2" indent="0">
              <a:lnSpc>
                <a:spcPct val="80000"/>
              </a:lnSpc>
              <a:buNone/>
            </a:pPr>
            <a:r>
              <a:rPr lang="en-US" altLang="en-US" sz="1600" dirty="0">
                <a:solidFill>
                  <a:srgbClr val="2C3C43"/>
                </a:solidFill>
              </a:rPr>
              <a:t>Two evaluations</a:t>
            </a:r>
          </a:p>
          <a:p>
            <a:pPr marL="914400" lvl="2" indent="0">
              <a:lnSpc>
                <a:spcPct val="80000"/>
              </a:lnSpc>
              <a:buNone/>
            </a:pPr>
            <a:r>
              <a:rPr lang="en-US" altLang="en-US" sz="1600" dirty="0">
                <a:solidFill>
                  <a:srgbClr val="2C3C43"/>
                </a:solidFill>
              </a:rPr>
              <a:t>One around the midpoint of the term and one during finals week</a:t>
            </a:r>
          </a:p>
          <a:p>
            <a:pPr marL="914400" lvl="2" indent="0">
              <a:lnSpc>
                <a:spcPct val="80000"/>
              </a:lnSpc>
              <a:buNone/>
            </a:pPr>
            <a:r>
              <a:rPr lang="en-US" altLang="en-US" sz="1600" dirty="0">
                <a:solidFill>
                  <a:srgbClr val="2C3C43"/>
                </a:solidFill>
              </a:rPr>
              <a:t>A problem will be assigned and you’ll present the solution to me</a:t>
            </a:r>
          </a:p>
          <a:p>
            <a:pPr marL="914400" lvl="2" indent="0">
              <a:lnSpc>
                <a:spcPct val="80000"/>
              </a:lnSpc>
              <a:buNone/>
            </a:pPr>
            <a:r>
              <a:rPr lang="en-US" altLang="en-US" sz="1600" dirty="0">
                <a:solidFill>
                  <a:srgbClr val="2C3C43"/>
                </a:solidFill>
              </a:rPr>
              <a:t>The two evaluations comprise the other 50% of the final grade</a:t>
            </a:r>
          </a:p>
          <a:p>
            <a:pPr marL="914400" lvl="2" indent="0">
              <a:lnSpc>
                <a:spcPct val="80000"/>
              </a:lnSpc>
              <a:buNone/>
            </a:pPr>
            <a:r>
              <a:rPr lang="en-US" altLang="en-US" sz="1600" dirty="0">
                <a:solidFill>
                  <a:srgbClr val="2C3C43"/>
                </a:solidFill>
              </a:rPr>
              <a:t>Extra credit</a:t>
            </a:r>
          </a:p>
          <a:p>
            <a:pPr marL="914400" lvl="2" indent="0">
              <a:lnSpc>
                <a:spcPct val="80000"/>
              </a:lnSpc>
              <a:buNone/>
            </a:pPr>
            <a:r>
              <a:rPr lang="en-US" altLang="en-US" sz="1600" dirty="0">
                <a:solidFill>
                  <a:srgbClr val="2C3C43"/>
                </a:solidFill>
              </a:rPr>
              <a:t>In class, in lab, and in homework extra credit opportunities will be offered</a:t>
            </a:r>
          </a:p>
          <a:p>
            <a:pPr lvl="1">
              <a:lnSpc>
                <a:spcPct val="80000"/>
              </a:lnSpc>
            </a:pPr>
            <a:r>
              <a:rPr lang="en-US" altLang="en-US" dirty="0">
                <a:solidFill>
                  <a:schemeClr val="accent5">
                    <a:lumMod val="60000"/>
                    <a:lumOff val="40000"/>
                  </a:schemeClr>
                </a:solidFill>
              </a:rPr>
              <a:t>No late work accepted</a:t>
            </a:r>
          </a:p>
          <a:p>
            <a:pPr lvl="2">
              <a:lnSpc>
                <a:spcPct val="80000"/>
              </a:lnSpc>
            </a:pPr>
            <a:r>
              <a:rPr lang="en-US" altLang="en-US" sz="1600" dirty="0">
                <a:solidFill>
                  <a:srgbClr val="2C3C43"/>
                </a:solidFill>
              </a:rPr>
              <a:t>Labs start next week</a:t>
            </a:r>
          </a:p>
          <a:p>
            <a:pPr lvl="2">
              <a:lnSpc>
                <a:spcPct val="80000"/>
              </a:lnSpc>
            </a:pPr>
            <a:r>
              <a:rPr lang="en-US" altLang="en-US" sz="1600" dirty="0">
                <a:solidFill>
                  <a:srgbClr val="2C3C43"/>
                </a:solidFill>
              </a:rPr>
              <a:t>We’ll start with Python</a:t>
            </a:r>
          </a:p>
          <a:p>
            <a:pPr lvl="2">
              <a:lnSpc>
                <a:spcPct val="80000"/>
              </a:lnSpc>
            </a:pPr>
            <a:r>
              <a:rPr lang="en-US" altLang="en-US" sz="1600" dirty="0">
                <a:solidFill>
                  <a:srgbClr val="2C3C43"/>
                </a:solidFill>
              </a:rPr>
              <a:t>Lab are written for </a:t>
            </a:r>
            <a:r>
              <a:rPr lang="en-US" altLang="en-US" sz="1600" dirty="0" err="1">
                <a:solidFill>
                  <a:srgbClr val="2C3C43"/>
                </a:solidFill>
              </a:rPr>
              <a:t>Jupyter</a:t>
            </a:r>
            <a:r>
              <a:rPr lang="en-US" altLang="en-US" sz="1600" dirty="0">
                <a:solidFill>
                  <a:srgbClr val="2C3C43"/>
                </a:solidFill>
              </a:rPr>
              <a:t> Notebooks using Python</a:t>
            </a:r>
          </a:p>
          <a:p>
            <a:pPr lvl="2">
              <a:lnSpc>
                <a:spcPct val="80000"/>
              </a:lnSpc>
            </a:pPr>
            <a:r>
              <a:rPr lang="en-US" altLang="en-US" sz="1600" dirty="0">
                <a:solidFill>
                  <a:srgbClr val="2C3C43"/>
                </a:solidFill>
              </a:rPr>
              <a:t>Open Lab in </a:t>
            </a:r>
            <a:r>
              <a:rPr lang="en-US" altLang="en-US" sz="1600" dirty="0" err="1">
                <a:solidFill>
                  <a:srgbClr val="2C3C43"/>
                </a:solidFill>
              </a:rPr>
              <a:t>Eng</a:t>
            </a:r>
            <a:r>
              <a:rPr lang="en-US" altLang="en-US" sz="1600" dirty="0">
                <a:solidFill>
                  <a:srgbClr val="2C3C43"/>
                </a:solidFill>
              </a:rPr>
              <a:t> 213</a:t>
            </a:r>
          </a:p>
          <a:p>
            <a:pPr lvl="2">
              <a:lnSpc>
                <a:spcPct val="80000"/>
              </a:lnSpc>
            </a:pPr>
            <a:r>
              <a:rPr lang="en-US" altLang="en-US" sz="1600" dirty="0">
                <a:solidFill>
                  <a:srgbClr val="2C3C43"/>
                </a:solidFill>
              </a:rPr>
              <a:t>Lab kits will be available around week 8</a:t>
            </a:r>
          </a:p>
          <a:p>
            <a:pPr lvl="2">
              <a:lnSpc>
                <a:spcPct val="80000"/>
              </a:lnSpc>
            </a:pPr>
            <a:r>
              <a:rPr lang="en-US" altLang="en-US" sz="1600" dirty="0">
                <a:solidFill>
                  <a:srgbClr val="2C3C43"/>
                </a:solidFill>
              </a:rPr>
              <a:t>Arduino + Spartan Experimenter</a:t>
            </a:r>
          </a:p>
          <a:p>
            <a:pPr>
              <a:lnSpc>
                <a:spcPct val="80000"/>
              </a:lnSpc>
            </a:pPr>
            <a:endParaRPr lang="en-US" altLang="en-US" dirty="0"/>
          </a:p>
          <a:p>
            <a:pPr marL="457200" lvl="1" indent="0">
              <a:lnSpc>
                <a:spcPct val="80000"/>
              </a:lnSpc>
              <a:buNone/>
            </a:pPr>
            <a:endParaRPr lang="en-US" altLang="en-US" dirty="0"/>
          </a:p>
        </p:txBody>
      </p:sp>
      <p:sp>
        <p:nvSpPr>
          <p:cNvPr id="2" name="TextBox 1">
            <a:extLst>
              <a:ext uri="{FF2B5EF4-FFF2-40B4-BE49-F238E27FC236}">
                <a16:creationId xmlns:a16="http://schemas.microsoft.com/office/drawing/2014/main" id="{66237FA9-D1D0-40E5-B28F-AE9D19B536B5}"/>
              </a:ext>
            </a:extLst>
          </p:cNvPr>
          <p:cNvSpPr txBox="1"/>
          <p:nvPr/>
        </p:nvSpPr>
        <p:spPr>
          <a:xfrm>
            <a:off x="4306660" y="2012497"/>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5" name="TextBox 4">
            <a:extLst>
              <a:ext uri="{FF2B5EF4-FFF2-40B4-BE49-F238E27FC236}">
                <a16:creationId xmlns:a16="http://schemas.microsoft.com/office/drawing/2014/main" id="{B9F9B6B1-FE55-4628-AF78-8B0ECB39E329}"/>
              </a:ext>
            </a:extLst>
          </p:cNvPr>
          <p:cNvSpPr txBox="1"/>
          <p:nvPr/>
        </p:nvSpPr>
        <p:spPr>
          <a:xfrm>
            <a:off x="3001735" y="2618015"/>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6" name="TextBox 5">
            <a:extLst>
              <a:ext uri="{FF2B5EF4-FFF2-40B4-BE49-F238E27FC236}">
                <a16:creationId xmlns:a16="http://schemas.microsoft.com/office/drawing/2014/main" id="{39DD7DB0-9CCE-4E13-A516-3BFD2BF4485F}"/>
              </a:ext>
            </a:extLst>
          </p:cNvPr>
          <p:cNvSpPr txBox="1"/>
          <p:nvPr/>
        </p:nvSpPr>
        <p:spPr>
          <a:xfrm rot="16200000">
            <a:off x="-404530" y="2908685"/>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7" name="TextBox 6">
            <a:extLst>
              <a:ext uri="{FF2B5EF4-FFF2-40B4-BE49-F238E27FC236}">
                <a16:creationId xmlns:a16="http://schemas.microsoft.com/office/drawing/2014/main" id="{6F5430E2-9C96-4475-97B2-BB01160B68E0}"/>
              </a:ext>
            </a:extLst>
          </p:cNvPr>
          <p:cNvSpPr txBox="1"/>
          <p:nvPr/>
        </p:nvSpPr>
        <p:spPr>
          <a:xfrm>
            <a:off x="2613932" y="3828761"/>
            <a:ext cx="2521844" cy="369332"/>
          </a:xfrm>
          <a:prstGeom prst="rect">
            <a:avLst/>
          </a:prstGeom>
          <a:noFill/>
        </p:spPr>
        <p:txBody>
          <a:bodyPr wrap="none" rtlCol="0">
            <a:spAutoFit/>
          </a:bodyPr>
          <a:lstStyle/>
          <a:p>
            <a:r>
              <a:rPr lang="en-US" altLang="en-US" dirty="0">
                <a:solidFill>
                  <a:schemeClr val="accent5">
                    <a:lumMod val="60000"/>
                    <a:lumOff val="40000"/>
                  </a:schemeClr>
                </a:solidFill>
              </a:rPr>
              <a:t>No late work accepted</a:t>
            </a:r>
          </a:p>
        </p:txBody>
      </p:sp>
      <p:sp>
        <p:nvSpPr>
          <p:cNvPr id="3" name="Rectangle 2">
            <a:extLst>
              <a:ext uri="{FF2B5EF4-FFF2-40B4-BE49-F238E27FC236}">
                <a16:creationId xmlns:a16="http://schemas.microsoft.com/office/drawing/2014/main" id="{9189ABEC-3DA8-4D99-8171-6224AEA9E1BE}"/>
              </a:ext>
            </a:extLst>
          </p:cNvPr>
          <p:cNvSpPr/>
          <p:nvPr/>
        </p:nvSpPr>
        <p:spPr>
          <a:xfrm>
            <a:off x="977968" y="4572000"/>
            <a:ext cx="459645" cy="435196"/>
          </a:xfrm>
          <a:prstGeom prst="rect">
            <a:avLst/>
          </a:prstGeom>
          <a:solidFill>
            <a:srgbClr val="2C3C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68C42331-DE6A-4AAF-B30E-5034C75D7038}"/>
              </a:ext>
            </a:extLst>
          </p:cNvPr>
          <p:cNvSpPr/>
          <p:nvPr/>
        </p:nvSpPr>
        <p:spPr>
          <a:xfrm>
            <a:off x="1139333" y="4927601"/>
            <a:ext cx="1178451" cy="1910001"/>
          </a:xfrm>
          <a:prstGeom prst="rect">
            <a:avLst/>
          </a:prstGeom>
          <a:solidFill>
            <a:srgbClr val="2C3C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8297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F3F09-0590-45E7-B808-4A68F274DF63}"/>
              </a:ext>
            </a:extLst>
          </p:cNvPr>
          <p:cNvSpPr>
            <a:spLocks noGrp="1"/>
          </p:cNvSpPr>
          <p:nvPr>
            <p:ph type="title"/>
          </p:nvPr>
        </p:nvSpPr>
        <p:spPr/>
        <p:txBody>
          <a:bodyPr/>
          <a:lstStyle/>
          <a:p>
            <a:r>
              <a:rPr lang="en-US" dirty="0"/>
              <a:t>Meet someone</a:t>
            </a:r>
          </a:p>
        </p:txBody>
      </p:sp>
      <p:sp>
        <p:nvSpPr>
          <p:cNvPr id="3" name="Content Placeholder 2">
            <a:extLst>
              <a:ext uri="{FF2B5EF4-FFF2-40B4-BE49-F238E27FC236}">
                <a16:creationId xmlns:a16="http://schemas.microsoft.com/office/drawing/2014/main" id="{730505C1-7EDB-449F-B250-9FCE1B820BDD}"/>
              </a:ext>
            </a:extLst>
          </p:cNvPr>
          <p:cNvSpPr>
            <a:spLocks noGrp="1"/>
          </p:cNvSpPr>
          <p:nvPr>
            <p:ph idx="1"/>
          </p:nvPr>
        </p:nvSpPr>
        <p:spPr>
          <a:xfrm>
            <a:off x="2005758" y="1488613"/>
            <a:ext cx="5939820" cy="2332273"/>
          </a:xfrm>
        </p:spPr>
        <p:txBody>
          <a:bodyPr>
            <a:normAutofit/>
          </a:bodyPr>
          <a:lstStyle/>
          <a:p>
            <a:pPr marL="0" indent="0" algn="ctr">
              <a:buNone/>
            </a:pPr>
            <a:r>
              <a:rPr lang="en-US" sz="2800" dirty="0"/>
              <a:t>Take two minutes to meet someone in class you do not know</a:t>
            </a:r>
          </a:p>
        </p:txBody>
      </p:sp>
    </p:spTree>
    <p:extLst>
      <p:ext uri="{BB962C8B-B14F-4D97-AF65-F5344CB8AC3E}">
        <p14:creationId xmlns:p14="http://schemas.microsoft.com/office/powerpoint/2010/main" val="21440539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1856</TotalTime>
  <Words>1268</Words>
  <Application>Microsoft Office PowerPoint</Application>
  <PresentationFormat>Widescreen</PresentationFormat>
  <Paragraphs>219</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Consolas</vt:lpstr>
      <vt:lpstr>Trebuchet MS</vt:lpstr>
      <vt:lpstr>Wingdings 3</vt:lpstr>
      <vt:lpstr>Facet</vt:lpstr>
      <vt:lpstr>Lecture 1: Course Introduction</vt:lpstr>
      <vt:lpstr>The Plan for Today</vt:lpstr>
      <vt:lpstr>My Background</vt:lpstr>
      <vt:lpstr>Learning Objectives</vt:lpstr>
      <vt:lpstr>Where to Find Things</vt:lpstr>
      <vt:lpstr>Announcements</vt:lpstr>
      <vt:lpstr>Highlights from the Syllabus</vt:lpstr>
      <vt:lpstr>Highlights from the Syllabus</vt:lpstr>
      <vt:lpstr>Meet someone</vt:lpstr>
      <vt:lpstr>Computer and Embedded Systems</vt:lpstr>
      <vt:lpstr>Development Process</vt:lpstr>
      <vt:lpstr>Python</vt:lpstr>
      <vt:lpstr>Python</vt:lpstr>
      <vt:lpstr>Hello World</vt:lpstr>
      <vt:lpstr>Running Python</vt:lpstr>
      <vt:lpstr>Interpreter command line</vt:lpstr>
      <vt:lpstr>Script file</vt:lpstr>
      <vt:lpstr>Jupyter Notebook</vt:lpstr>
      <vt:lpstr>Jupyter Notebook</vt:lpstr>
      <vt:lpstr>Bugs</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dc:title>
  <dc:creator>Bryan Burlingame</dc:creator>
  <cp:lastModifiedBy>Bryan Burlingame</cp:lastModifiedBy>
  <cp:revision>38</cp:revision>
  <dcterms:created xsi:type="dcterms:W3CDTF">2018-01-24T06:15:10Z</dcterms:created>
  <dcterms:modified xsi:type="dcterms:W3CDTF">2019-01-30T07:00:17Z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bburling@microsoft.com</vt:lpwstr>
  </property>
  <property fmtid="{D5CDD505-2E9C-101B-9397-08002B2CF9AE}" pid="5" name="MSIP_Label_f42aa342-8706-4288-bd11-ebb85995028c_SetDate">
    <vt:lpwstr>2018-01-24T08:24:33.5815063Z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